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p:nvPr>
            <p:ph type="sldImg"/>
          </p:nvPr>
        </p:nvSpPr>
        <p:spPr>
          <a:xfrm>
            <a:off x="1143000" y="685800"/>
            <a:ext cx="4572000" cy="3429000"/>
          </a:xfrm>
          <a:prstGeom prst="rect">
            <a:avLst/>
          </a:prstGeom>
        </p:spPr>
        <p:txBody>
          <a:bodyPr/>
          <a:lstStyle/>
          <a:p>
            <a:pPr/>
          </a:p>
        </p:txBody>
      </p:sp>
      <p:sp>
        <p:nvSpPr>
          <p:cNvPr id="254" name="Shape 2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marL="228600" indent="-228600">
              <a:lnSpc>
                <a:spcPct val="90000"/>
              </a:lnSpc>
              <a:spcBef>
                <a:spcPts val="300"/>
              </a:spcBef>
              <a:buSzPct val="100000"/>
              <a:buAutoNum type="arabicPeriod" startAt="1"/>
              <a:defRPr sz="1000"/>
            </a:pPr>
            <a:r>
              <a:t>Anammox genome recovered from metagenomics revealed ANAMMOX possess a complete wood-ljungdahl pathway and a</a:t>
            </a:r>
            <a:r>
              <a:t> </a:t>
            </a:r>
            <a:r>
              <a:t>reverse citric</a:t>
            </a:r>
            <a:r>
              <a:t> </a:t>
            </a:r>
            <a:r>
              <a:t>acid</a:t>
            </a:r>
            <a:r>
              <a:t> </a:t>
            </a:r>
            <a:r>
              <a:t>cycle</a:t>
            </a:r>
            <a:r>
              <a:t> </a:t>
            </a:r>
            <a:r>
              <a:t>of</a:t>
            </a:r>
            <a:r>
              <a:t> </a:t>
            </a:r>
            <a:r>
              <a:t>Krebs to carry out carbon fixation.</a:t>
            </a:r>
          </a:p>
          <a:p>
            <a:pPr marL="228600" indent="-228600">
              <a:lnSpc>
                <a:spcPct val="90000"/>
              </a:lnSpc>
              <a:buSzPct val="100000"/>
              <a:buAutoNum type="arabicPeriod" startAt="1"/>
              <a:defRPr sz="1000"/>
            </a:pPr>
          </a:p>
          <a:p>
            <a:pPr marL="228600" indent="-228600">
              <a:lnSpc>
                <a:spcPct val="90000"/>
              </a:lnSpc>
              <a:spcBef>
                <a:spcPts val="300"/>
              </a:spcBef>
              <a:buSzPct val="100000"/>
              <a:buAutoNum type="arabicPeriod" startAt="2"/>
              <a:defRPr sz="1000"/>
            </a:pPr>
            <a:r>
              <a:t>Ferredoxin added into the reactor would provide more electrons for bacterial physiological activity. It will especially increase the activity of reduced ferredoxin-dependent enzymes, such as pyruvate synthase and 2-ketoglutarate ferredoxin oxidoreductase, which are two enzymes involved in a reverse citric acid cycle for anaerobic carbon fixation in ANAMMOX genome. The genomic evidence explained the reason Fe2+ would</a:t>
            </a:r>
            <a:r>
              <a:t> </a:t>
            </a:r>
            <a:r>
              <a:t>increase the activity of ANAMMOX in the reactor.</a:t>
            </a:r>
          </a:p>
          <a:p>
            <a:pPr marL="228600" indent="-228600">
              <a:lnSpc>
                <a:spcPct val="90000"/>
              </a:lnSpc>
              <a:buSzPct val="100000"/>
              <a:buAutoNum type="arabicPeriod" startAt="2"/>
              <a:defRPr sz="1000"/>
            </a:pPr>
          </a:p>
          <a:p>
            <a:pPr marL="228600" indent="-228600">
              <a:lnSpc>
                <a:spcPct val="90000"/>
              </a:lnSpc>
              <a:spcBef>
                <a:spcPts val="300"/>
              </a:spcBef>
              <a:buSzPct val="100000"/>
              <a:buAutoNum type="arabicPeriod" startAt="3"/>
              <a:defRPr sz="1000"/>
            </a:pPr>
            <a:r>
              <a:t>Network analysis reveals positive correlation occurred between ANAMMOX and one</a:t>
            </a:r>
            <a:r>
              <a:t> </a:t>
            </a:r>
            <a:r>
              <a:t>species in the reactor, indicating the possible interaction among this species. However, the interaction is still unknown. Further experiment will conduct to figure out the bacterial interaction.</a:t>
            </a:r>
          </a:p>
          <a:p>
            <a:pPr marL="228600" indent="-228600">
              <a:lnSpc>
                <a:spcPct val="90000"/>
              </a:lnSpc>
              <a:buSzPct val="100000"/>
              <a:buAutoNum type="arabicPeriod" startAt="3"/>
              <a:defRPr sz="1000"/>
            </a:pPr>
          </a:p>
          <a:p>
            <a:pPr marL="228600" indent="-228600">
              <a:lnSpc>
                <a:spcPct val="90000"/>
              </a:lnSpc>
              <a:spcBef>
                <a:spcPts val="300"/>
              </a:spcBef>
              <a:buSzPct val="100000"/>
              <a:buAutoNum type="arabicPeriod" startAt="4"/>
              <a:defRPr sz="1000">
                <a:latin typeface="DengXian"/>
                <a:ea typeface="DengXian"/>
                <a:cs typeface="DengXian"/>
                <a:sym typeface="DengXian"/>
              </a:defRPr>
            </a:pPr>
            <a:r>
              <a:t>What I did is co-occurrence analysis. That’s mean that there was</a:t>
            </a:r>
            <a:r>
              <a:t> </a:t>
            </a:r>
            <a:r>
              <a:t>a</a:t>
            </a:r>
            <a:r>
              <a:t> </a:t>
            </a:r>
            <a:r>
              <a:t>operational taxonomic unit (OTU) always existence with</a:t>
            </a:r>
            <a:r>
              <a:t> </a:t>
            </a:r>
            <a:r>
              <a:t>Brocadia. When the relative abundance of Brocadia increase in the community, the relative abundance of those two OTUs increase. And, if the relative abundance of Brocadia decrease, the relative abundance of the two OTUs decrease as well. The positive correlations indicate those  OTUs may be symbiosis. But sometimes the co-occurrence results could be false positive results.  So we need to find more evidence from wet lab experiment or dry lab analysis (e.g. metagenomics). The analysis requires at least 25  samples. Right now we have only 10 samples. So the current result should be inaccurate. And, I also need to modify the analysis method after we get new iTag data.</a:t>
            </a:r>
            <a:r>
              <a:t>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FFFFFF"/>
            </a:gs>
            <a:gs pos="100000">
              <a:srgbClr val="E3E3E3"/>
            </a:gs>
          </a:gsLst>
          <a:lin ang="16200000" scaled="0"/>
        </a:gradFill>
      </p:bgPr>
    </p:bg>
    <p:spTree>
      <p:nvGrpSpPr>
        <p:cNvPr id="1" name=""/>
        <p:cNvGrpSpPr/>
        <p:nvPr/>
      </p:nvGrpSpPr>
      <p:grpSpPr>
        <a:xfrm>
          <a:off x="0" y="0"/>
          <a:ext cx="0" cy="0"/>
          <a:chOff x="0" y="0"/>
          <a:chExt cx="0" cy="0"/>
        </a:xfrm>
      </p:grpSpPr>
      <p:sp>
        <p:nvSpPr>
          <p:cNvPr id="18" name="幻灯片编号"/>
          <p:cNvSpPr txBox="1"/>
          <p:nvPr>
            <p:ph type="sldNum" sz="quarter" idx="2"/>
          </p:nvPr>
        </p:nvSpPr>
        <p:spPr>
          <a:xfrm>
            <a:off x="8501697" y="6547100"/>
            <a:ext cx="281941" cy="287088"/>
          </a:xfrm>
          <a:prstGeom prst="rect">
            <a:avLst/>
          </a:prstGeom>
        </p:spPr>
        <p:txBody>
          <a:bodyPr anchor="b"/>
          <a:lstStyle>
            <a:lvl1pPr>
              <a:defRPr sz="1400">
                <a:solidFill>
                  <a:srgbClr val="8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0">
    <p:bg>
      <p:bgPr>
        <a:gradFill flip="none" rotWithShape="1">
          <a:gsLst>
            <a:gs pos="0">
              <a:srgbClr val="FFFFFF"/>
            </a:gs>
            <a:gs pos="100000">
              <a:srgbClr val="E3E3E3"/>
            </a:gs>
          </a:gsLst>
          <a:lin ang="16200000" scaled="0"/>
        </a:gradFill>
      </p:bgPr>
    </p:bg>
    <p:spTree>
      <p:nvGrpSpPr>
        <p:cNvPr id="1" name=""/>
        <p:cNvGrpSpPr/>
        <p:nvPr/>
      </p:nvGrpSpPr>
      <p:grpSpPr>
        <a:xfrm>
          <a:off x="0" y="0"/>
          <a:ext cx="0" cy="0"/>
          <a:chOff x="0" y="0"/>
          <a:chExt cx="0" cy="0"/>
        </a:xfrm>
      </p:grpSpPr>
      <p:sp>
        <p:nvSpPr>
          <p:cNvPr id="25" name="幻灯片编号"/>
          <p:cNvSpPr txBox="1"/>
          <p:nvPr>
            <p:ph type="sldNum" sz="quarter" idx="2"/>
          </p:nvPr>
        </p:nvSpPr>
        <p:spPr>
          <a:xfrm>
            <a:off x="8088947" y="6531225"/>
            <a:ext cx="281941" cy="287088"/>
          </a:xfrm>
          <a:prstGeom prst="rect">
            <a:avLst/>
          </a:prstGeom>
        </p:spPr>
        <p:txBody>
          <a:bodyPr anchor="b"/>
          <a:lstStyle>
            <a:lvl1pPr>
              <a:defRPr sz="1400">
                <a:solidFill>
                  <a:srgbClr val="8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FFFFFF"/>
            </a:gs>
            <a:gs pos="100000">
              <a:srgbClr val="E3E3E3"/>
            </a:gs>
          </a:gsLst>
          <a:lin ang="16200000" scaled="0"/>
        </a:gradFill>
      </p:bgPr>
    </p:bg>
    <p:spTree>
      <p:nvGrpSpPr>
        <p:cNvPr id="1" name=""/>
        <p:cNvGrpSpPr/>
        <p:nvPr/>
      </p:nvGrpSpPr>
      <p:grpSpPr>
        <a:xfrm>
          <a:off x="0" y="0"/>
          <a:ext cx="0" cy="0"/>
          <a:chOff x="0" y="0"/>
          <a:chExt cx="0" cy="0"/>
        </a:xfrm>
      </p:grpSpPr>
      <p:grpSp>
        <p:nvGrpSpPr>
          <p:cNvPr id="132" name="成组"/>
          <p:cNvGrpSpPr/>
          <p:nvPr/>
        </p:nvGrpSpPr>
        <p:grpSpPr>
          <a:xfrm>
            <a:off x="0" y="68262"/>
            <a:ext cx="8678863" cy="6713538"/>
            <a:chOff x="0" y="0"/>
            <a:chExt cx="8678862" cy="6713537"/>
          </a:xfrm>
        </p:grpSpPr>
        <p:sp>
          <p:nvSpPr>
            <p:cNvPr id="32" name="矩形"/>
            <p:cNvSpPr/>
            <p:nvPr/>
          </p:nvSpPr>
          <p:spPr>
            <a:xfrm>
              <a:off x="1098550" y="715962"/>
              <a:ext cx="7580313" cy="1485901"/>
            </a:xfrm>
            <a:prstGeom prst="rect">
              <a:avLst/>
            </a:prstGeom>
            <a:solidFill>
              <a:srgbClr val="CCCC99"/>
            </a:solidFill>
            <a:ln w="12700" cap="flat">
              <a:noFill/>
              <a:miter lim="400000"/>
            </a:ln>
            <a:effectLst/>
          </p:spPr>
          <p:txBody>
            <a:bodyPr wrap="square" lIns="45719" tIns="45719" rIns="45719" bIns="45719" numCol="1" anchor="ctr">
              <a:noAutofit/>
            </a:bodyPr>
            <a:lstStyle/>
            <a:p>
              <a:pPr>
                <a:defRPr sz="1800">
                  <a:solidFill>
                    <a:srgbClr val="003366"/>
                  </a:solidFill>
                  <a:latin typeface="Times New Roman"/>
                  <a:ea typeface="Times New Roman"/>
                  <a:cs typeface="Times New Roman"/>
                  <a:sym typeface="Times New Roman"/>
                </a:defRPr>
              </a:pPr>
            </a:p>
          </p:txBody>
        </p:sp>
        <p:grpSp>
          <p:nvGrpSpPr>
            <p:cNvPr id="131" name="成组"/>
            <p:cNvGrpSpPr/>
            <p:nvPr/>
          </p:nvGrpSpPr>
          <p:grpSpPr>
            <a:xfrm>
              <a:off x="0" y="0"/>
              <a:ext cx="990600" cy="6713538"/>
              <a:chOff x="0" y="0"/>
              <a:chExt cx="990600" cy="6713537"/>
            </a:xfrm>
          </p:grpSpPr>
          <p:sp>
            <p:nvSpPr>
              <p:cNvPr id="33" name="线条"/>
              <p:cNvSpPr/>
              <p:nvPr/>
            </p:nvSpPr>
            <p:spPr>
              <a:xfrm>
                <a:off x="0" y="6604000"/>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4" name="线条"/>
              <p:cNvSpPr/>
              <p:nvPr/>
            </p:nvSpPr>
            <p:spPr>
              <a:xfrm>
                <a:off x="0" y="6661150"/>
                <a:ext cx="9906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5" name="线条"/>
              <p:cNvSpPr/>
              <p:nvPr/>
            </p:nvSpPr>
            <p:spPr>
              <a:xfrm>
                <a:off x="0" y="6713537"/>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6" name="线条"/>
              <p:cNvSpPr/>
              <p:nvPr/>
            </p:nvSpPr>
            <p:spPr>
              <a:xfrm>
                <a:off x="0" y="6461125"/>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7" name="线条"/>
              <p:cNvSpPr/>
              <p:nvPr/>
            </p:nvSpPr>
            <p:spPr>
              <a:xfrm>
                <a:off x="0" y="6384925"/>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8" name="线条"/>
              <p:cNvSpPr/>
              <p:nvPr/>
            </p:nvSpPr>
            <p:spPr>
              <a:xfrm>
                <a:off x="0" y="653256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39" name="线条"/>
              <p:cNvSpPr/>
              <p:nvPr/>
            </p:nvSpPr>
            <p:spPr>
              <a:xfrm>
                <a:off x="0" y="575151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0" name="线条"/>
              <p:cNvSpPr/>
              <p:nvPr/>
            </p:nvSpPr>
            <p:spPr>
              <a:xfrm>
                <a:off x="0" y="5708650"/>
                <a:ext cx="9906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1" name="线条"/>
              <p:cNvSpPr/>
              <p:nvPr/>
            </p:nvSpPr>
            <p:spPr>
              <a:xfrm>
                <a:off x="0" y="6313487"/>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2" name="线条"/>
              <p:cNvSpPr/>
              <p:nvPr/>
            </p:nvSpPr>
            <p:spPr>
              <a:xfrm>
                <a:off x="0" y="6113462"/>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3" name="线条"/>
              <p:cNvSpPr/>
              <p:nvPr/>
            </p:nvSpPr>
            <p:spPr>
              <a:xfrm>
                <a:off x="0" y="5984875"/>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4" name="线条"/>
              <p:cNvSpPr/>
              <p:nvPr/>
            </p:nvSpPr>
            <p:spPr>
              <a:xfrm>
                <a:off x="0" y="6280150"/>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5" name="线条"/>
              <p:cNvSpPr/>
              <p:nvPr/>
            </p:nvSpPr>
            <p:spPr>
              <a:xfrm>
                <a:off x="0" y="5784850"/>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6" name="线条"/>
              <p:cNvSpPr/>
              <p:nvPr/>
            </p:nvSpPr>
            <p:spPr>
              <a:xfrm>
                <a:off x="0" y="5870575"/>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7" name="线条"/>
              <p:cNvSpPr/>
              <p:nvPr/>
            </p:nvSpPr>
            <p:spPr>
              <a:xfrm>
                <a:off x="0" y="618490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8" name="线条"/>
              <p:cNvSpPr/>
              <p:nvPr/>
            </p:nvSpPr>
            <p:spPr>
              <a:xfrm>
                <a:off x="0" y="61515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49" name="线条"/>
              <p:cNvSpPr/>
              <p:nvPr/>
            </p:nvSpPr>
            <p:spPr>
              <a:xfrm>
                <a:off x="0" y="55038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0" name="线条"/>
              <p:cNvSpPr/>
              <p:nvPr/>
            </p:nvSpPr>
            <p:spPr>
              <a:xfrm>
                <a:off x="0" y="556101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1" name="线条"/>
              <p:cNvSpPr/>
              <p:nvPr/>
            </p:nvSpPr>
            <p:spPr>
              <a:xfrm>
                <a:off x="0" y="561340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2" name="线条"/>
              <p:cNvSpPr/>
              <p:nvPr/>
            </p:nvSpPr>
            <p:spPr>
              <a:xfrm>
                <a:off x="0" y="5360987"/>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3" name="线条"/>
              <p:cNvSpPr/>
              <p:nvPr/>
            </p:nvSpPr>
            <p:spPr>
              <a:xfrm>
                <a:off x="0" y="528478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4" name="线条"/>
              <p:cNvSpPr/>
              <p:nvPr/>
            </p:nvSpPr>
            <p:spPr>
              <a:xfrm>
                <a:off x="0" y="543242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5" name="线条"/>
              <p:cNvSpPr/>
              <p:nvPr/>
            </p:nvSpPr>
            <p:spPr>
              <a:xfrm>
                <a:off x="0" y="465137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6" name="线条"/>
              <p:cNvSpPr/>
              <p:nvPr/>
            </p:nvSpPr>
            <p:spPr>
              <a:xfrm>
                <a:off x="0" y="460851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7" name="线条"/>
              <p:cNvSpPr/>
              <p:nvPr/>
            </p:nvSpPr>
            <p:spPr>
              <a:xfrm>
                <a:off x="0" y="521335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8" name="线条"/>
              <p:cNvSpPr/>
              <p:nvPr/>
            </p:nvSpPr>
            <p:spPr>
              <a:xfrm>
                <a:off x="0" y="5013325"/>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59" name="线条"/>
              <p:cNvSpPr/>
              <p:nvPr/>
            </p:nvSpPr>
            <p:spPr>
              <a:xfrm>
                <a:off x="0" y="488473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0" name="线条"/>
              <p:cNvSpPr/>
              <p:nvPr/>
            </p:nvSpPr>
            <p:spPr>
              <a:xfrm>
                <a:off x="0" y="518001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1" name="线条"/>
              <p:cNvSpPr/>
              <p:nvPr/>
            </p:nvSpPr>
            <p:spPr>
              <a:xfrm>
                <a:off x="0" y="468471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2" name="线条"/>
              <p:cNvSpPr/>
              <p:nvPr/>
            </p:nvSpPr>
            <p:spPr>
              <a:xfrm>
                <a:off x="0" y="477043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3" name="线条"/>
              <p:cNvSpPr/>
              <p:nvPr/>
            </p:nvSpPr>
            <p:spPr>
              <a:xfrm>
                <a:off x="0" y="508476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4" name="线条"/>
              <p:cNvSpPr/>
              <p:nvPr/>
            </p:nvSpPr>
            <p:spPr>
              <a:xfrm>
                <a:off x="0" y="505142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5" name="线条"/>
              <p:cNvSpPr/>
              <p:nvPr/>
            </p:nvSpPr>
            <p:spPr>
              <a:xfrm>
                <a:off x="0" y="4425950"/>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6" name="线条"/>
              <p:cNvSpPr/>
              <p:nvPr/>
            </p:nvSpPr>
            <p:spPr>
              <a:xfrm>
                <a:off x="0" y="429736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7" name="线条"/>
              <p:cNvSpPr/>
              <p:nvPr/>
            </p:nvSpPr>
            <p:spPr>
              <a:xfrm>
                <a:off x="0" y="418306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8" name="线条"/>
              <p:cNvSpPr/>
              <p:nvPr/>
            </p:nvSpPr>
            <p:spPr>
              <a:xfrm>
                <a:off x="0" y="4497387"/>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69" name="线条"/>
              <p:cNvSpPr/>
              <p:nvPr/>
            </p:nvSpPr>
            <p:spPr>
              <a:xfrm>
                <a:off x="0" y="4464050"/>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0" name="线条"/>
              <p:cNvSpPr/>
              <p:nvPr/>
            </p:nvSpPr>
            <p:spPr>
              <a:xfrm>
                <a:off x="0" y="398621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1" name="线条"/>
              <p:cNvSpPr/>
              <p:nvPr/>
            </p:nvSpPr>
            <p:spPr>
              <a:xfrm>
                <a:off x="0" y="404336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2" name="线条"/>
              <p:cNvSpPr/>
              <p:nvPr/>
            </p:nvSpPr>
            <p:spPr>
              <a:xfrm>
                <a:off x="0" y="409575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3" name="线条"/>
              <p:cNvSpPr/>
              <p:nvPr/>
            </p:nvSpPr>
            <p:spPr>
              <a:xfrm>
                <a:off x="0" y="3843337"/>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4" name="线条"/>
              <p:cNvSpPr/>
              <p:nvPr/>
            </p:nvSpPr>
            <p:spPr>
              <a:xfrm>
                <a:off x="0" y="376713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5" name="线条"/>
              <p:cNvSpPr/>
              <p:nvPr/>
            </p:nvSpPr>
            <p:spPr>
              <a:xfrm>
                <a:off x="0" y="391477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6" name="线条"/>
              <p:cNvSpPr/>
              <p:nvPr/>
            </p:nvSpPr>
            <p:spPr>
              <a:xfrm>
                <a:off x="0" y="369570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7" name="线条"/>
              <p:cNvSpPr/>
              <p:nvPr/>
            </p:nvSpPr>
            <p:spPr>
              <a:xfrm>
                <a:off x="0" y="3495675"/>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8" name="线条"/>
              <p:cNvSpPr/>
              <p:nvPr/>
            </p:nvSpPr>
            <p:spPr>
              <a:xfrm>
                <a:off x="0" y="36623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79" name="线条"/>
              <p:cNvSpPr/>
              <p:nvPr/>
            </p:nvSpPr>
            <p:spPr>
              <a:xfrm>
                <a:off x="0" y="356711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0" name="线条"/>
              <p:cNvSpPr/>
              <p:nvPr/>
            </p:nvSpPr>
            <p:spPr>
              <a:xfrm>
                <a:off x="0" y="353377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1" name="线条"/>
              <p:cNvSpPr/>
              <p:nvPr/>
            </p:nvSpPr>
            <p:spPr>
              <a:xfrm>
                <a:off x="0" y="331311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2" name="线条"/>
              <p:cNvSpPr/>
              <p:nvPr/>
            </p:nvSpPr>
            <p:spPr>
              <a:xfrm>
                <a:off x="0" y="337026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3" name="线条"/>
              <p:cNvSpPr/>
              <p:nvPr/>
            </p:nvSpPr>
            <p:spPr>
              <a:xfrm>
                <a:off x="0" y="342265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4" name="线条"/>
              <p:cNvSpPr/>
              <p:nvPr/>
            </p:nvSpPr>
            <p:spPr>
              <a:xfrm>
                <a:off x="0" y="3170237"/>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5" name="线条"/>
              <p:cNvSpPr/>
              <p:nvPr/>
            </p:nvSpPr>
            <p:spPr>
              <a:xfrm>
                <a:off x="0" y="309403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6" name="线条"/>
              <p:cNvSpPr/>
              <p:nvPr/>
            </p:nvSpPr>
            <p:spPr>
              <a:xfrm>
                <a:off x="0" y="324167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7" name="线条"/>
              <p:cNvSpPr/>
              <p:nvPr/>
            </p:nvSpPr>
            <p:spPr>
              <a:xfrm>
                <a:off x="0" y="246062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8" name="线条"/>
              <p:cNvSpPr/>
              <p:nvPr/>
            </p:nvSpPr>
            <p:spPr>
              <a:xfrm>
                <a:off x="0" y="241776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89" name="线条"/>
              <p:cNvSpPr/>
              <p:nvPr/>
            </p:nvSpPr>
            <p:spPr>
              <a:xfrm>
                <a:off x="0" y="302260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0" name="线条"/>
              <p:cNvSpPr/>
              <p:nvPr/>
            </p:nvSpPr>
            <p:spPr>
              <a:xfrm>
                <a:off x="0" y="2822575"/>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1" name="线条"/>
              <p:cNvSpPr/>
              <p:nvPr/>
            </p:nvSpPr>
            <p:spPr>
              <a:xfrm>
                <a:off x="0" y="269398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2" name="线条"/>
              <p:cNvSpPr/>
              <p:nvPr/>
            </p:nvSpPr>
            <p:spPr>
              <a:xfrm>
                <a:off x="0" y="29892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3" name="线条"/>
              <p:cNvSpPr/>
              <p:nvPr/>
            </p:nvSpPr>
            <p:spPr>
              <a:xfrm>
                <a:off x="0" y="249396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4" name="线条"/>
              <p:cNvSpPr/>
              <p:nvPr/>
            </p:nvSpPr>
            <p:spPr>
              <a:xfrm>
                <a:off x="0" y="257968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5" name="线条"/>
              <p:cNvSpPr/>
              <p:nvPr/>
            </p:nvSpPr>
            <p:spPr>
              <a:xfrm>
                <a:off x="0" y="289401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6" name="线条"/>
              <p:cNvSpPr/>
              <p:nvPr/>
            </p:nvSpPr>
            <p:spPr>
              <a:xfrm>
                <a:off x="0" y="286067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7" name="线条"/>
              <p:cNvSpPr/>
              <p:nvPr/>
            </p:nvSpPr>
            <p:spPr>
              <a:xfrm>
                <a:off x="0" y="2212975"/>
                <a:ext cx="9906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8" name="线条"/>
              <p:cNvSpPr/>
              <p:nvPr/>
            </p:nvSpPr>
            <p:spPr>
              <a:xfrm>
                <a:off x="0" y="2270125"/>
                <a:ext cx="9906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99" name="线条"/>
              <p:cNvSpPr/>
              <p:nvPr/>
            </p:nvSpPr>
            <p:spPr>
              <a:xfrm>
                <a:off x="0" y="232251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0" name="线条"/>
              <p:cNvSpPr/>
              <p:nvPr/>
            </p:nvSpPr>
            <p:spPr>
              <a:xfrm>
                <a:off x="0" y="2070100"/>
                <a:ext cx="9906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1" name="线条"/>
              <p:cNvSpPr/>
              <p:nvPr/>
            </p:nvSpPr>
            <p:spPr>
              <a:xfrm>
                <a:off x="0" y="2141537"/>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2" name="线条"/>
              <p:cNvSpPr/>
              <p:nvPr/>
            </p:nvSpPr>
            <p:spPr>
              <a:xfrm>
                <a:off x="0" y="1544637"/>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3" name="线条"/>
              <p:cNvSpPr/>
              <p:nvPr/>
            </p:nvSpPr>
            <p:spPr>
              <a:xfrm>
                <a:off x="0" y="1501775"/>
                <a:ext cx="9906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4" name="线条"/>
              <p:cNvSpPr/>
              <p:nvPr/>
            </p:nvSpPr>
            <p:spPr>
              <a:xfrm>
                <a:off x="0" y="1906587"/>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5" name="线条"/>
              <p:cNvSpPr/>
              <p:nvPr/>
            </p:nvSpPr>
            <p:spPr>
              <a:xfrm>
                <a:off x="0" y="1778000"/>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6" name="线条"/>
              <p:cNvSpPr/>
              <p:nvPr/>
            </p:nvSpPr>
            <p:spPr>
              <a:xfrm>
                <a:off x="0" y="1577975"/>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7" name="线条"/>
              <p:cNvSpPr/>
              <p:nvPr/>
            </p:nvSpPr>
            <p:spPr>
              <a:xfrm>
                <a:off x="0" y="1663700"/>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8" name="线条"/>
              <p:cNvSpPr/>
              <p:nvPr/>
            </p:nvSpPr>
            <p:spPr>
              <a:xfrm>
                <a:off x="0" y="197802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09" name="线条"/>
              <p:cNvSpPr/>
              <p:nvPr/>
            </p:nvSpPr>
            <p:spPr>
              <a:xfrm>
                <a:off x="0" y="1944687"/>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0" name="线条"/>
              <p:cNvSpPr/>
              <p:nvPr/>
            </p:nvSpPr>
            <p:spPr>
              <a:xfrm>
                <a:off x="0" y="1296987"/>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1" name="线条"/>
              <p:cNvSpPr/>
              <p:nvPr/>
            </p:nvSpPr>
            <p:spPr>
              <a:xfrm>
                <a:off x="0" y="1354137"/>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2" name="线条"/>
              <p:cNvSpPr/>
              <p:nvPr/>
            </p:nvSpPr>
            <p:spPr>
              <a:xfrm>
                <a:off x="0" y="140652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3" name="线条"/>
              <p:cNvSpPr/>
              <p:nvPr/>
            </p:nvSpPr>
            <p:spPr>
              <a:xfrm>
                <a:off x="0" y="1154112"/>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4" name="线条"/>
              <p:cNvSpPr/>
              <p:nvPr/>
            </p:nvSpPr>
            <p:spPr>
              <a:xfrm>
                <a:off x="0" y="122555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5" name="线条"/>
              <p:cNvSpPr/>
              <p:nvPr/>
            </p:nvSpPr>
            <p:spPr>
              <a:xfrm>
                <a:off x="0" y="107156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6" name="线条"/>
              <p:cNvSpPr/>
              <p:nvPr/>
            </p:nvSpPr>
            <p:spPr>
              <a:xfrm>
                <a:off x="0" y="957262"/>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7" name="线条"/>
              <p:cNvSpPr/>
              <p:nvPr/>
            </p:nvSpPr>
            <p:spPr>
              <a:xfrm>
                <a:off x="0" y="76041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8" name="线条"/>
              <p:cNvSpPr/>
              <p:nvPr/>
            </p:nvSpPr>
            <p:spPr>
              <a:xfrm>
                <a:off x="0" y="81756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19" name="线条"/>
              <p:cNvSpPr/>
              <p:nvPr/>
            </p:nvSpPr>
            <p:spPr>
              <a:xfrm>
                <a:off x="0" y="86995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0" name="线条"/>
              <p:cNvSpPr/>
              <p:nvPr/>
            </p:nvSpPr>
            <p:spPr>
              <a:xfrm>
                <a:off x="0" y="617537"/>
                <a:ext cx="9906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1" name="线条"/>
              <p:cNvSpPr/>
              <p:nvPr/>
            </p:nvSpPr>
            <p:spPr>
              <a:xfrm>
                <a:off x="0" y="541337"/>
                <a:ext cx="9906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2" name="线条"/>
              <p:cNvSpPr/>
              <p:nvPr/>
            </p:nvSpPr>
            <p:spPr>
              <a:xfrm>
                <a:off x="0" y="688975"/>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3" name="线条"/>
              <p:cNvSpPr/>
              <p:nvPr/>
            </p:nvSpPr>
            <p:spPr>
              <a:xfrm>
                <a:off x="0" y="469900"/>
                <a:ext cx="9906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4" name="线条"/>
              <p:cNvSpPr/>
              <p:nvPr/>
            </p:nvSpPr>
            <p:spPr>
              <a:xfrm>
                <a:off x="0" y="4365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5" name="线条"/>
              <p:cNvSpPr/>
              <p:nvPr/>
            </p:nvSpPr>
            <p:spPr>
              <a:xfrm>
                <a:off x="0" y="341312"/>
                <a:ext cx="9906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6" name="线条"/>
              <p:cNvSpPr/>
              <p:nvPr/>
            </p:nvSpPr>
            <p:spPr>
              <a:xfrm>
                <a:off x="0" y="42862"/>
                <a:ext cx="9906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7" name="线条"/>
              <p:cNvSpPr/>
              <p:nvPr/>
            </p:nvSpPr>
            <p:spPr>
              <a:xfrm>
                <a:off x="0" y="0"/>
                <a:ext cx="9906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8" name="线条"/>
              <p:cNvSpPr/>
              <p:nvPr/>
            </p:nvSpPr>
            <p:spPr>
              <a:xfrm>
                <a:off x="0" y="76200"/>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29" name="线条"/>
              <p:cNvSpPr/>
              <p:nvPr/>
            </p:nvSpPr>
            <p:spPr>
              <a:xfrm>
                <a:off x="0" y="161925"/>
                <a:ext cx="9906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30" name="线条"/>
              <p:cNvSpPr/>
              <p:nvPr/>
            </p:nvSpPr>
            <p:spPr>
              <a:xfrm>
                <a:off x="0" y="252412"/>
                <a:ext cx="9906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grpSp>
      </p:grpSp>
      <p:sp>
        <p:nvSpPr>
          <p:cNvPr id="133" name="矩形"/>
          <p:cNvSpPr/>
          <p:nvPr/>
        </p:nvSpPr>
        <p:spPr>
          <a:xfrm>
            <a:off x="3017837" y="2120900"/>
            <a:ext cx="5662613" cy="77788"/>
          </a:xfrm>
          <a:prstGeom prst="rect">
            <a:avLst/>
          </a:prstGeom>
          <a:solidFill>
            <a:srgbClr val="003366"/>
          </a:solidFill>
          <a:ln w="12700">
            <a:miter lim="400000"/>
          </a:ln>
        </p:spPr>
        <p:txBody>
          <a:bodyPr lIns="45719" rIns="45719" anchor="ctr"/>
          <a:lstStyle/>
          <a:p>
            <a:pPr algn="ctr">
              <a:defRPr sz="1800">
                <a:solidFill>
                  <a:srgbClr val="003366"/>
                </a:solidFill>
                <a:latin typeface="Times New Roman"/>
                <a:ea typeface="Times New Roman"/>
                <a:cs typeface="Times New Roman"/>
                <a:sym typeface="Times New Roman"/>
              </a:defRPr>
            </a:pPr>
          </a:p>
        </p:txBody>
      </p:sp>
      <p:sp>
        <p:nvSpPr>
          <p:cNvPr id="134" name="矩形"/>
          <p:cNvSpPr/>
          <p:nvPr/>
        </p:nvSpPr>
        <p:spPr>
          <a:xfrm>
            <a:off x="1098550" y="862012"/>
            <a:ext cx="5662613" cy="77788"/>
          </a:xfrm>
          <a:prstGeom prst="rect">
            <a:avLst/>
          </a:prstGeom>
          <a:solidFill>
            <a:srgbClr val="003366"/>
          </a:solidFill>
          <a:ln w="12700">
            <a:miter lim="400000"/>
          </a:ln>
        </p:spPr>
        <p:txBody>
          <a:bodyPr lIns="45719" rIns="45719" anchor="ctr"/>
          <a:lstStyle/>
          <a:p>
            <a:pPr algn="ctr">
              <a:defRPr sz="1800">
                <a:solidFill>
                  <a:srgbClr val="003366"/>
                </a:solidFill>
                <a:latin typeface="Times New Roman"/>
                <a:ea typeface="Times New Roman"/>
                <a:cs typeface="Times New Roman"/>
                <a:sym typeface="Times New Roman"/>
              </a:defRPr>
            </a:pPr>
          </a:p>
        </p:txBody>
      </p:sp>
      <p:sp>
        <p:nvSpPr>
          <p:cNvPr id="135" name="幻灯片编号"/>
          <p:cNvSpPr txBox="1"/>
          <p:nvPr>
            <p:ph type="sldNum" sz="quarter" idx="2"/>
          </p:nvPr>
        </p:nvSpPr>
        <p:spPr>
          <a:xfrm>
            <a:off x="8088947" y="6531225"/>
            <a:ext cx="281941" cy="287088"/>
          </a:xfrm>
          <a:prstGeom prst="rect">
            <a:avLst/>
          </a:prstGeom>
        </p:spPr>
        <p:txBody>
          <a:bodyPr anchor="b"/>
          <a:lstStyle>
            <a:lvl1pPr>
              <a:defRPr sz="1400">
                <a:solidFill>
                  <a:srgbClr val="8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gradFill flip="none" rotWithShape="1">
          <a:gsLst>
            <a:gs pos="0">
              <a:srgbClr val="FFFFFF"/>
            </a:gs>
            <a:gs pos="100000">
              <a:srgbClr val="E3E3E3"/>
            </a:gs>
          </a:gsLst>
          <a:lin ang="16200000" scaled="0"/>
        </a:gradFill>
      </p:bgPr>
    </p:bg>
    <p:spTree>
      <p:nvGrpSpPr>
        <p:cNvPr id="1" name=""/>
        <p:cNvGrpSpPr/>
        <p:nvPr/>
      </p:nvGrpSpPr>
      <p:grpSpPr>
        <a:xfrm>
          <a:off x="0" y="0"/>
          <a:ext cx="0" cy="0"/>
          <a:chOff x="0" y="0"/>
          <a:chExt cx="0" cy="0"/>
        </a:xfrm>
      </p:grpSpPr>
      <p:grpSp>
        <p:nvGrpSpPr>
          <p:cNvPr id="246" name="成组"/>
          <p:cNvGrpSpPr/>
          <p:nvPr/>
        </p:nvGrpSpPr>
        <p:grpSpPr>
          <a:xfrm>
            <a:off x="0" y="68262"/>
            <a:ext cx="8915400" cy="6713538"/>
            <a:chOff x="0" y="0"/>
            <a:chExt cx="8915400" cy="6713537"/>
          </a:xfrm>
        </p:grpSpPr>
        <p:grpSp>
          <p:nvGrpSpPr>
            <p:cNvPr id="240" name="成组"/>
            <p:cNvGrpSpPr/>
            <p:nvPr/>
          </p:nvGrpSpPr>
          <p:grpSpPr>
            <a:xfrm>
              <a:off x="0" y="0"/>
              <a:ext cx="647700" cy="6713538"/>
              <a:chOff x="0" y="0"/>
              <a:chExt cx="647700" cy="6713537"/>
            </a:xfrm>
          </p:grpSpPr>
          <p:sp>
            <p:nvSpPr>
              <p:cNvPr id="142" name="线条"/>
              <p:cNvSpPr/>
              <p:nvPr/>
            </p:nvSpPr>
            <p:spPr>
              <a:xfrm>
                <a:off x="0" y="6604000"/>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3" name="线条"/>
              <p:cNvSpPr/>
              <p:nvPr/>
            </p:nvSpPr>
            <p:spPr>
              <a:xfrm>
                <a:off x="0" y="6661150"/>
                <a:ext cx="6477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4" name="线条"/>
              <p:cNvSpPr/>
              <p:nvPr/>
            </p:nvSpPr>
            <p:spPr>
              <a:xfrm>
                <a:off x="0" y="6713537"/>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5" name="线条"/>
              <p:cNvSpPr/>
              <p:nvPr/>
            </p:nvSpPr>
            <p:spPr>
              <a:xfrm>
                <a:off x="0" y="6461125"/>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6" name="线条"/>
              <p:cNvSpPr/>
              <p:nvPr/>
            </p:nvSpPr>
            <p:spPr>
              <a:xfrm>
                <a:off x="0" y="6384925"/>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7" name="线条"/>
              <p:cNvSpPr/>
              <p:nvPr/>
            </p:nvSpPr>
            <p:spPr>
              <a:xfrm>
                <a:off x="0" y="653256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8" name="线条"/>
              <p:cNvSpPr/>
              <p:nvPr/>
            </p:nvSpPr>
            <p:spPr>
              <a:xfrm>
                <a:off x="0" y="575151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49" name="线条"/>
              <p:cNvSpPr/>
              <p:nvPr/>
            </p:nvSpPr>
            <p:spPr>
              <a:xfrm>
                <a:off x="0" y="5708650"/>
                <a:ext cx="6477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0" name="线条"/>
              <p:cNvSpPr/>
              <p:nvPr/>
            </p:nvSpPr>
            <p:spPr>
              <a:xfrm>
                <a:off x="0" y="6313487"/>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1" name="线条"/>
              <p:cNvSpPr/>
              <p:nvPr/>
            </p:nvSpPr>
            <p:spPr>
              <a:xfrm>
                <a:off x="0" y="6113462"/>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2" name="线条"/>
              <p:cNvSpPr/>
              <p:nvPr/>
            </p:nvSpPr>
            <p:spPr>
              <a:xfrm>
                <a:off x="0" y="5984875"/>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3" name="线条"/>
              <p:cNvSpPr/>
              <p:nvPr/>
            </p:nvSpPr>
            <p:spPr>
              <a:xfrm>
                <a:off x="0" y="6280150"/>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4" name="线条"/>
              <p:cNvSpPr/>
              <p:nvPr/>
            </p:nvSpPr>
            <p:spPr>
              <a:xfrm>
                <a:off x="0" y="5784850"/>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5" name="线条"/>
              <p:cNvSpPr/>
              <p:nvPr/>
            </p:nvSpPr>
            <p:spPr>
              <a:xfrm>
                <a:off x="0" y="5870575"/>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6" name="线条"/>
              <p:cNvSpPr/>
              <p:nvPr/>
            </p:nvSpPr>
            <p:spPr>
              <a:xfrm>
                <a:off x="0" y="618490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7" name="线条"/>
              <p:cNvSpPr/>
              <p:nvPr/>
            </p:nvSpPr>
            <p:spPr>
              <a:xfrm>
                <a:off x="0" y="61515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8" name="线条"/>
              <p:cNvSpPr/>
              <p:nvPr/>
            </p:nvSpPr>
            <p:spPr>
              <a:xfrm>
                <a:off x="0" y="55038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59" name="线条"/>
              <p:cNvSpPr/>
              <p:nvPr/>
            </p:nvSpPr>
            <p:spPr>
              <a:xfrm>
                <a:off x="0" y="556101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0" name="线条"/>
              <p:cNvSpPr/>
              <p:nvPr/>
            </p:nvSpPr>
            <p:spPr>
              <a:xfrm>
                <a:off x="0" y="561340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1" name="线条"/>
              <p:cNvSpPr/>
              <p:nvPr/>
            </p:nvSpPr>
            <p:spPr>
              <a:xfrm>
                <a:off x="0" y="5360987"/>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2" name="线条"/>
              <p:cNvSpPr/>
              <p:nvPr/>
            </p:nvSpPr>
            <p:spPr>
              <a:xfrm>
                <a:off x="0" y="528478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3" name="线条"/>
              <p:cNvSpPr/>
              <p:nvPr/>
            </p:nvSpPr>
            <p:spPr>
              <a:xfrm>
                <a:off x="0" y="543242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4" name="线条"/>
              <p:cNvSpPr/>
              <p:nvPr/>
            </p:nvSpPr>
            <p:spPr>
              <a:xfrm>
                <a:off x="0" y="465137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5" name="线条"/>
              <p:cNvSpPr/>
              <p:nvPr/>
            </p:nvSpPr>
            <p:spPr>
              <a:xfrm>
                <a:off x="0" y="460851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6" name="线条"/>
              <p:cNvSpPr/>
              <p:nvPr/>
            </p:nvSpPr>
            <p:spPr>
              <a:xfrm>
                <a:off x="0" y="521335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7" name="线条"/>
              <p:cNvSpPr/>
              <p:nvPr/>
            </p:nvSpPr>
            <p:spPr>
              <a:xfrm>
                <a:off x="0" y="5013325"/>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8" name="线条"/>
              <p:cNvSpPr/>
              <p:nvPr/>
            </p:nvSpPr>
            <p:spPr>
              <a:xfrm>
                <a:off x="0" y="488473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69" name="线条"/>
              <p:cNvSpPr/>
              <p:nvPr/>
            </p:nvSpPr>
            <p:spPr>
              <a:xfrm>
                <a:off x="0" y="518001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0" name="线条"/>
              <p:cNvSpPr/>
              <p:nvPr/>
            </p:nvSpPr>
            <p:spPr>
              <a:xfrm>
                <a:off x="0" y="468471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1" name="线条"/>
              <p:cNvSpPr/>
              <p:nvPr/>
            </p:nvSpPr>
            <p:spPr>
              <a:xfrm>
                <a:off x="0" y="477043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2" name="线条"/>
              <p:cNvSpPr/>
              <p:nvPr/>
            </p:nvSpPr>
            <p:spPr>
              <a:xfrm>
                <a:off x="0" y="508476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3" name="线条"/>
              <p:cNvSpPr/>
              <p:nvPr/>
            </p:nvSpPr>
            <p:spPr>
              <a:xfrm>
                <a:off x="0" y="505142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4" name="线条"/>
              <p:cNvSpPr/>
              <p:nvPr/>
            </p:nvSpPr>
            <p:spPr>
              <a:xfrm>
                <a:off x="0" y="4425950"/>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5" name="线条"/>
              <p:cNvSpPr/>
              <p:nvPr/>
            </p:nvSpPr>
            <p:spPr>
              <a:xfrm>
                <a:off x="0" y="429736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6" name="线条"/>
              <p:cNvSpPr/>
              <p:nvPr/>
            </p:nvSpPr>
            <p:spPr>
              <a:xfrm>
                <a:off x="0" y="418306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7" name="线条"/>
              <p:cNvSpPr/>
              <p:nvPr/>
            </p:nvSpPr>
            <p:spPr>
              <a:xfrm>
                <a:off x="0" y="4497387"/>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8" name="线条"/>
              <p:cNvSpPr/>
              <p:nvPr/>
            </p:nvSpPr>
            <p:spPr>
              <a:xfrm>
                <a:off x="0" y="4464050"/>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79" name="线条"/>
              <p:cNvSpPr/>
              <p:nvPr/>
            </p:nvSpPr>
            <p:spPr>
              <a:xfrm>
                <a:off x="0" y="398621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0" name="线条"/>
              <p:cNvSpPr/>
              <p:nvPr/>
            </p:nvSpPr>
            <p:spPr>
              <a:xfrm>
                <a:off x="0" y="404336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1" name="线条"/>
              <p:cNvSpPr/>
              <p:nvPr/>
            </p:nvSpPr>
            <p:spPr>
              <a:xfrm>
                <a:off x="0" y="409575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2" name="线条"/>
              <p:cNvSpPr/>
              <p:nvPr/>
            </p:nvSpPr>
            <p:spPr>
              <a:xfrm>
                <a:off x="0" y="3843337"/>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3" name="线条"/>
              <p:cNvSpPr/>
              <p:nvPr/>
            </p:nvSpPr>
            <p:spPr>
              <a:xfrm>
                <a:off x="0" y="376713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4" name="线条"/>
              <p:cNvSpPr/>
              <p:nvPr/>
            </p:nvSpPr>
            <p:spPr>
              <a:xfrm>
                <a:off x="0" y="391477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5" name="线条"/>
              <p:cNvSpPr/>
              <p:nvPr/>
            </p:nvSpPr>
            <p:spPr>
              <a:xfrm>
                <a:off x="0" y="369570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6" name="线条"/>
              <p:cNvSpPr/>
              <p:nvPr/>
            </p:nvSpPr>
            <p:spPr>
              <a:xfrm>
                <a:off x="0" y="3495675"/>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7" name="线条"/>
              <p:cNvSpPr/>
              <p:nvPr/>
            </p:nvSpPr>
            <p:spPr>
              <a:xfrm>
                <a:off x="0" y="36623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8" name="线条"/>
              <p:cNvSpPr/>
              <p:nvPr/>
            </p:nvSpPr>
            <p:spPr>
              <a:xfrm>
                <a:off x="0" y="356711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89" name="线条"/>
              <p:cNvSpPr/>
              <p:nvPr/>
            </p:nvSpPr>
            <p:spPr>
              <a:xfrm>
                <a:off x="0" y="353377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0" name="线条"/>
              <p:cNvSpPr/>
              <p:nvPr/>
            </p:nvSpPr>
            <p:spPr>
              <a:xfrm>
                <a:off x="0" y="331311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1" name="线条"/>
              <p:cNvSpPr/>
              <p:nvPr/>
            </p:nvSpPr>
            <p:spPr>
              <a:xfrm>
                <a:off x="0" y="337026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2" name="线条"/>
              <p:cNvSpPr/>
              <p:nvPr/>
            </p:nvSpPr>
            <p:spPr>
              <a:xfrm>
                <a:off x="0" y="342265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3" name="线条"/>
              <p:cNvSpPr/>
              <p:nvPr/>
            </p:nvSpPr>
            <p:spPr>
              <a:xfrm>
                <a:off x="0" y="3170237"/>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4" name="线条"/>
              <p:cNvSpPr/>
              <p:nvPr/>
            </p:nvSpPr>
            <p:spPr>
              <a:xfrm>
                <a:off x="0" y="309403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5" name="线条"/>
              <p:cNvSpPr/>
              <p:nvPr/>
            </p:nvSpPr>
            <p:spPr>
              <a:xfrm>
                <a:off x="0" y="324167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6" name="线条"/>
              <p:cNvSpPr/>
              <p:nvPr/>
            </p:nvSpPr>
            <p:spPr>
              <a:xfrm>
                <a:off x="0" y="246062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7" name="线条"/>
              <p:cNvSpPr/>
              <p:nvPr/>
            </p:nvSpPr>
            <p:spPr>
              <a:xfrm>
                <a:off x="0" y="241776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8" name="线条"/>
              <p:cNvSpPr/>
              <p:nvPr/>
            </p:nvSpPr>
            <p:spPr>
              <a:xfrm>
                <a:off x="0" y="302260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199" name="线条"/>
              <p:cNvSpPr/>
              <p:nvPr/>
            </p:nvSpPr>
            <p:spPr>
              <a:xfrm>
                <a:off x="0" y="2822575"/>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0" name="线条"/>
              <p:cNvSpPr/>
              <p:nvPr/>
            </p:nvSpPr>
            <p:spPr>
              <a:xfrm>
                <a:off x="0" y="269398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1" name="线条"/>
              <p:cNvSpPr/>
              <p:nvPr/>
            </p:nvSpPr>
            <p:spPr>
              <a:xfrm>
                <a:off x="0" y="29892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2" name="线条"/>
              <p:cNvSpPr/>
              <p:nvPr/>
            </p:nvSpPr>
            <p:spPr>
              <a:xfrm>
                <a:off x="0" y="249396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3" name="线条"/>
              <p:cNvSpPr/>
              <p:nvPr/>
            </p:nvSpPr>
            <p:spPr>
              <a:xfrm>
                <a:off x="0" y="257968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4" name="线条"/>
              <p:cNvSpPr/>
              <p:nvPr/>
            </p:nvSpPr>
            <p:spPr>
              <a:xfrm>
                <a:off x="0" y="289401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5" name="线条"/>
              <p:cNvSpPr/>
              <p:nvPr/>
            </p:nvSpPr>
            <p:spPr>
              <a:xfrm>
                <a:off x="0" y="286067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6" name="线条"/>
              <p:cNvSpPr/>
              <p:nvPr/>
            </p:nvSpPr>
            <p:spPr>
              <a:xfrm>
                <a:off x="0" y="2212975"/>
                <a:ext cx="647700" cy="0"/>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7" name="线条"/>
              <p:cNvSpPr/>
              <p:nvPr/>
            </p:nvSpPr>
            <p:spPr>
              <a:xfrm>
                <a:off x="0" y="2270125"/>
                <a:ext cx="6477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8" name="线条"/>
              <p:cNvSpPr/>
              <p:nvPr/>
            </p:nvSpPr>
            <p:spPr>
              <a:xfrm>
                <a:off x="0" y="232251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09" name="线条"/>
              <p:cNvSpPr/>
              <p:nvPr/>
            </p:nvSpPr>
            <p:spPr>
              <a:xfrm>
                <a:off x="0" y="2070100"/>
                <a:ext cx="647700" cy="0"/>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0" name="线条"/>
              <p:cNvSpPr/>
              <p:nvPr/>
            </p:nvSpPr>
            <p:spPr>
              <a:xfrm>
                <a:off x="0" y="2141537"/>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1" name="线条"/>
              <p:cNvSpPr/>
              <p:nvPr/>
            </p:nvSpPr>
            <p:spPr>
              <a:xfrm>
                <a:off x="0" y="1544637"/>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2" name="线条"/>
              <p:cNvSpPr/>
              <p:nvPr/>
            </p:nvSpPr>
            <p:spPr>
              <a:xfrm>
                <a:off x="0" y="1501775"/>
                <a:ext cx="6477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3" name="线条"/>
              <p:cNvSpPr/>
              <p:nvPr/>
            </p:nvSpPr>
            <p:spPr>
              <a:xfrm>
                <a:off x="0" y="1906587"/>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4" name="线条"/>
              <p:cNvSpPr/>
              <p:nvPr/>
            </p:nvSpPr>
            <p:spPr>
              <a:xfrm>
                <a:off x="0" y="1778000"/>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5" name="线条"/>
              <p:cNvSpPr/>
              <p:nvPr/>
            </p:nvSpPr>
            <p:spPr>
              <a:xfrm>
                <a:off x="0" y="1577975"/>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6" name="线条"/>
              <p:cNvSpPr/>
              <p:nvPr/>
            </p:nvSpPr>
            <p:spPr>
              <a:xfrm>
                <a:off x="0" y="1663700"/>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7" name="线条"/>
              <p:cNvSpPr/>
              <p:nvPr/>
            </p:nvSpPr>
            <p:spPr>
              <a:xfrm>
                <a:off x="0" y="197802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8" name="线条"/>
              <p:cNvSpPr/>
              <p:nvPr/>
            </p:nvSpPr>
            <p:spPr>
              <a:xfrm>
                <a:off x="0" y="1944687"/>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19" name="线条"/>
              <p:cNvSpPr/>
              <p:nvPr/>
            </p:nvSpPr>
            <p:spPr>
              <a:xfrm>
                <a:off x="0" y="1296987"/>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0" name="线条"/>
              <p:cNvSpPr/>
              <p:nvPr/>
            </p:nvSpPr>
            <p:spPr>
              <a:xfrm>
                <a:off x="0" y="1354137"/>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1" name="线条"/>
              <p:cNvSpPr/>
              <p:nvPr/>
            </p:nvSpPr>
            <p:spPr>
              <a:xfrm>
                <a:off x="0" y="140652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2" name="线条"/>
              <p:cNvSpPr/>
              <p:nvPr/>
            </p:nvSpPr>
            <p:spPr>
              <a:xfrm>
                <a:off x="0" y="1154112"/>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3" name="线条"/>
              <p:cNvSpPr/>
              <p:nvPr/>
            </p:nvSpPr>
            <p:spPr>
              <a:xfrm>
                <a:off x="0" y="122555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4" name="线条"/>
              <p:cNvSpPr/>
              <p:nvPr/>
            </p:nvSpPr>
            <p:spPr>
              <a:xfrm>
                <a:off x="0" y="107156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5" name="线条"/>
              <p:cNvSpPr/>
              <p:nvPr/>
            </p:nvSpPr>
            <p:spPr>
              <a:xfrm>
                <a:off x="0" y="957262"/>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6" name="线条"/>
              <p:cNvSpPr/>
              <p:nvPr/>
            </p:nvSpPr>
            <p:spPr>
              <a:xfrm>
                <a:off x="0" y="76041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7" name="线条"/>
              <p:cNvSpPr/>
              <p:nvPr/>
            </p:nvSpPr>
            <p:spPr>
              <a:xfrm>
                <a:off x="0" y="81756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8" name="线条"/>
              <p:cNvSpPr/>
              <p:nvPr/>
            </p:nvSpPr>
            <p:spPr>
              <a:xfrm>
                <a:off x="0" y="86995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29" name="线条"/>
              <p:cNvSpPr/>
              <p:nvPr/>
            </p:nvSpPr>
            <p:spPr>
              <a:xfrm>
                <a:off x="0" y="617537"/>
                <a:ext cx="647700" cy="1"/>
              </a:xfrm>
              <a:prstGeom prst="line">
                <a:avLst/>
              </a:prstGeom>
              <a:noFill/>
              <a:ln w="2857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0" name="线条"/>
              <p:cNvSpPr/>
              <p:nvPr/>
            </p:nvSpPr>
            <p:spPr>
              <a:xfrm>
                <a:off x="0" y="541337"/>
                <a:ext cx="647700" cy="1"/>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1" name="线条"/>
              <p:cNvSpPr/>
              <p:nvPr/>
            </p:nvSpPr>
            <p:spPr>
              <a:xfrm>
                <a:off x="0" y="688975"/>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2" name="线条"/>
              <p:cNvSpPr/>
              <p:nvPr/>
            </p:nvSpPr>
            <p:spPr>
              <a:xfrm>
                <a:off x="0" y="469900"/>
                <a:ext cx="647700" cy="0"/>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3" name="线条"/>
              <p:cNvSpPr/>
              <p:nvPr/>
            </p:nvSpPr>
            <p:spPr>
              <a:xfrm>
                <a:off x="0" y="4365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4" name="线条"/>
              <p:cNvSpPr/>
              <p:nvPr/>
            </p:nvSpPr>
            <p:spPr>
              <a:xfrm>
                <a:off x="0" y="341312"/>
                <a:ext cx="647700" cy="1"/>
              </a:xfrm>
              <a:prstGeom prst="line">
                <a:avLst/>
              </a:prstGeom>
              <a:noFill/>
              <a:ln w="1905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5" name="线条"/>
              <p:cNvSpPr/>
              <p:nvPr/>
            </p:nvSpPr>
            <p:spPr>
              <a:xfrm>
                <a:off x="0" y="42862"/>
                <a:ext cx="647700" cy="1"/>
              </a:xfrm>
              <a:prstGeom prst="line">
                <a:avLst/>
              </a:prstGeom>
              <a:noFill/>
              <a:ln w="9525"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6" name="线条"/>
              <p:cNvSpPr/>
              <p:nvPr/>
            </p:nvSpPr>
            <p:spPr>
              <a:xfrm>
                <a:off x="0" y="0"/>
                <a:ext cx="647700" cy="0"/>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7" name="线条"/>
              <p:cNvSpPr/>
              <p:nvPr/>
            </p:nvSpPr>
            <p:spPr>
              <a:xfrm>
                <a:off x="0" y="76200"/>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8" name="线条"/>
              <p:cNvSpPr/>
              <p:nvPr/>
            </p:nvSpPr>
            <p:spPr>
              <a:xfrm>
                <a:off x="0" y="161925"/>
                <a:ext cx="647700" cy="0"/>
              </a:xfrm>
              <a:prstGeom prst="line">
                <a:avLst/>
              </a:prstGeom>
              <a:noFill/>
              <a:ln w="127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sp>
            <p:nvSpPr>
              <p:cNvPr id="239" name="线条"/>
              <p:cNvSpPr/>
              <p:nvPr/>
            </p:nvSpPr>
            <p:spPr>
              <a:xfrm>
                <a:off x="0" y="252412"/>
                <a:ext cx="647700" cy="1"/>
              </a:xfrm>
              <a:prstGeom prst="line">
                <a:avLst/>
              </a:prstGeom>
              <a:noFill/>
              <a:ln w="38100" cap="flat">
                <a:solidFill>
                  <a:srgbClr val="E3E2C7"/>
                </a:solidFill>
                <a:prstDash val="solid"/>
                <a:round/>
              </a:ln>
              <a:effectLst/>
            </p:spPr>
            <p:txBody>
              <a:bodyPr wrap="square" lIns="45719" tIns="45719" rIns="45719" bIns="45719" numCol="1" anchor="t">
                <a:noAutofit/>
              </a:bodyPr>
              <a:lstStyle/>
              <a:p>
                <a:pPr>
                  <a:defRPr b="1" sz="2400">
                    <a:solidFill>
                      <a:srgbClr val="003366"/>
                    </a:solidFill>
                    <a:latin typeface="Times New Roman"/>
                    <a:ea typeface="Times New Roman"/>
                    <a:cs typeface="Times New Roman"/>
                    <a:sym typeface="Times New Roman"/>
                  </a:defRPr>
                </a:pPr>
              </a:p>
            </p:txBody>
          </p:sp>
        </p:grpSp>
        <p:grpSp>
          <p:nvGrpSpPr>
            <p:cNvPr id="245" name="成组"/>
            <p:cNvGrpSpPr/>
            <p:nvPr/>
          </p:nvGrpSpPr>
          <p:grpSpPr>
            <a:xfrm>
              <a:off x="635000" y="257174"/>
              <a:ext cx="8280400" cy="1782764"/>
              <a:chOff x="0" y="0"/>
              <a:chExt cx="8280400" cy="1782762"/>
            </a:xfrm>
          </p:grpSpPr>
          <p:sp>
            <p:nvSpPr>
              <p:cNvPr id="241" name="矩形"/>
              <p:cNvSpPr/>
              <p:nvPr/>
            </p:nvSpPr>
            <p:spPr>
              <a:xfrm>
                <a:off x="249237" y="-1"/>
                <a:ext cx="496888" cy="1450977"/>
              </a:xfrm>
              <a:prstGeom prst="rect">
                <a:avLst/>
              </a:prstGeom>
              <a:solidFill>
                <a:srgbClr val="CCCC99"/>
              </a:solidFill>
              <a:ln w="12700" cap="flat">
                <a:noFill/>
                <a:miter lim="400000"/>
              </a:ln>
              <a:effectLst/>
            </p:spPr>
            <p:txBody>
              <a:bodyPr wrap="square" lIns="45719" tIns="45719" rIns="45719" bIns="45719" numCol="1" anchor="ctr">
                <a:noAutofit/>
              </a:bodyPr>
              <a:lstStyle/>
              <a:p>
                <a:pPr>
                  <a:defRPr sz="1800">
                    <a:solidFill>
                      <a:srgbClr val="003366"/>
                    </a:solidFill>
                    <a:latin typeface="Times New Roman"/>
                    <a:ea typeface="Times New Roman"/>
                    <a:cs typeface="Times New Roman"/>
                    <a:sym typeface="Times New Roman"/>
                  </a:defRPr>
                </a:pPr>
              </a:p>
            </p:txBody>
          </p:sp>
          <p:sp>
            <p:nvSpPr>
              <p:cNvPr id="242" name="矩形"/>
              <p:cNvSpPr/>
              <p:nvPr/>
            </p:nvSpPr>
            <p:spPr>
              <a:xfrm>
                <a:off x="0" y="131762"/>
                <a:ext cx="5662613" cy="77788"/>
              </a:xfrm>
              <a:prstGeom prst="rect">
                <a:avLst/>
              </a:prstGeom>
              <a:solidFill>
                <a:srgbClr val="003366"/>
              </a:solidFill>
              <a:ln w="12700" cap="flat">
                <a:noFill/>
                <a:miter lim="400000"/>
              </a:ln>
              <a:effectLst/>
            </p:spPr>
            <p:txBody>
              <a:bodyPr wrap="square" lIns="45719" tIns="45719" rIns="45719" bIns="45719" numCol="1" anchor="ctr">
                <a:noAutofit/>
              </a:bodyPr>
              <a:lstStyle/>
              <a:p>
                <a:pPr>
                  <a:defRPr sz="1800">
                    <a:solidFill>
                      <a:srgbClr val="003366"/>
                    </a:solidFill>
                    <a:latin typeface="Times New Roman"/>
                    <a:ea typeface="Times New Roman"/>
                    <a:cs typeface="Times New Roman"/>
                    <a:sym typeface="Times New Roman"/>
                  </a:defRPr>
                </a:pPr>
              </a:p>
            </p:txBody>
          </p:sp>
          <p:sp>
            <p:nvSpPr>
              <p:cNvPr id="243" name="矩形"/>
              <p:cNvSpPr/>
              <p:nvPr/>
            </p:nvSpPr>
            <p:spPr>
              <a:xfrm>
                <a:off x="6665912" y="1444625"/>
                <a:ext cx="1474788" cy="338138"/>
              </a:xfrm>
              <a:prstGeom prst="rect">
                <a:avLst/>
              </a:prstGeom>
              <a:solidFill>
                <a:srgbClr val="CCCC99"/>
              </a:solidFill>
              <a:ln w="12700" cap="flat">
                <a:noFill/>
                <a:miter lim="400000"/>
              </a:ln>
              <a:effectLst/>
            </p:spPr>
            <p:txBody>
              <a:bodyPr wrap="square" lIns="45719" tIns="45719" rIns="45719" bIns="45719" numCol="1" anchor="ctr">
                <a:noAutofit/>
              </a:bodyPr>
              <a:lstStyle/>
              <a:p>
                <a:pPr>
                  <a:defRPr sz="1800">
                    <a:solidFill>
                      <a:srgbClr val="003366"/>
                    </a:solidFill>
                    <a:latin typeface="Times New Roman"/>
                    <a:ea typeface="Times New Roman"/>
                    <a:cs typeface="Times New Roman"/>
                    <a:sym typeface="Times New Roman"/>
                  </a:defRPr>
                </a:pPr>
              </a:p>
            </p:txBody>
          </p:sp>
          <p:sp>
            <p:nvSpPr>
              <p:cNvPr id="244" name="矩形"/>
              <p:cNvSpPr/>
              <p:nvPr/>
            </p:nvSpPr>
            <p:spPr>
              <a:xfrm>
                <a:off x="2617787" y="1597025"/>
                <a:ext cx="5662613" cy="77788"/>
              </a:xfrm>
              <a:prstGeom prst="rect">
                <a:avLst/>
              </a:prstGeom>
              <a:solidFill>
                <a:srgbClr val="003366"/>
              </a:solidFill>
              <a:ln w="12700" cap="flat">
                <a:noFill/>
                <a:miter lim="400000"/>
              </a:ln>
              <a:effectLst/>
            </p:spPr>
            <p:txBody>
              <a:bodyPr wrap="square" lIns="45719" tIns="45719" rIns="45719" bIns="45719" numCol="1" anchor="ctr">
                <a:noAutofit/>
              </a:bodyPr>
              <a:lstStyle/>
              <a:p>
                <a:pPr>
                  <a:defRPr sz="1800">
                    <a:solidFill>
                      <a:srgbClr val="003366"/>
                    </a:solidFill>
                    <a:latin typeface="Times New Roman"/>
                    <a:ea typeface="Times New Roman"/>
                    <a:cs typeface="Times New Roman"/>
                    <a:sym typeface="Times New Roman"/>
                  </a:defRPr>
                </a:pPr>
              </a:p>
            </p:txBody>
          </p:sp>
        </p:grpSp>
      </p:grpSp>
      <p:sp>
        <p:nvSpPr>
          <p:cNvPr id="247" name="幻灯片编号"/>
          <p:cNvSpPr txBox="1"/>
          <p:nvPr>
            <p:ph type="sldNum" sz="quarter" idx="2"/>
          </p:nvPr>
        </p:nvSpPr>
        <p:spPr>
          <a:xfrm>
            <a:off x="8501697" y="6547100"/>
            <a:ext cx="281941" cy="287088"/>
          </a:xfrm>
          <a:prstGeom prst="rect">
            <a:avLst/>
          </a:prstGeom>
        </p:spPr>
        <p:txBody>
          <a:bodyPr anchor="b"/>
          <a:lstStyle>
            <a:lvl1pPr>
              <a:defRPr sz="1400">
                <a:solidFill>
                  <a:srgbClr val="800000"/>
                </a:solid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标题文本</a:t>
            </a:r>
          </a:p>
        </p:txBody>
      </p:sp>
      <p:sp>
        <p:nvSpPr>
          <p:cNvPr id="3" name="正文级别 1…"/>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8251368" y="6404292"/>
            <a:ext cx="263983" cy="269241"/>
          </a:xfrm>
          <a:prstGeom prst="rect">
            <a:avLst/>
          </a:prstGeom>
          <a:ln w="12700">
            <a:miter lim="400000"/>
          </a:ln>
        </p:spPr>
        <p:txBody>
          <a:bodyPr wrap="none" lIns="45719" rIns="45719" anchor="ctr">
            <a:spAutoFit/>
          </a:bodyPr>
          <a:lstStyle>
            <a:lvl1pPr algn="r">
              <a:defRPr sz="1200">
                <a:solidFill>
                  <a:srgbClr val="898989"/>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45720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91440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137160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182880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 Id="rId3" Type="http://schemas.openxmlformats.org/officeDocument/2006/relationships/image" Target="../media/image8.tif"/></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tif"/><Relationship Id="rId3" Type="http://schemas.openxmlformats.org/officeDocument/2006/relationships/image" Target="../media/image11.tif"/></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18.png"/><Relationship Id="rId4" Type="http://schemas.openxmlformats.org/officeDocument/2006/relationships/image" Target="../media/image7.jpeg"/><Relationship Id="rId5" Type="http://schemas.openxmlformats.org/officeDocument/2006/relationships/image" Target="../media/image19.png"/><Relationship Id="rId6" Type="http://schemas.openxmlformats.org/officeDocument/2006/relationships/image" Target="../media/image2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image" Target="../media/image3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Bioinformatics in Environmental Research"/>
          <p:cNvSpPr txBox="1"/>
          <p:nvPr>
            <p:ph type="title" idx="4294967295"/>
          </p:nvPr>
        </p:nvSpPr>
        <p:spPr>
          <a:xfrm>
            <a:off x="685800" y="1863725"/>
            <a:ext cx="7772400" cy="1470025"/>
          </a:xfrm>
          <a:prstGeom prst="rect">
            <a:avLst/>
          </a:prstGeom>
        </p:spPr>
        <p:txBody>
          <a:bodyPr anchor="b">
            <a:normAutofit fontScale="100000" lnSpcReduction="0"/>
          </a:bodyPr>
          <a:lstStyle/>
          <a:p>
            <a:pPr algn="ctr" defTabSz="795527">
              <a:defRPr sz="4698"/>
            </a:pPr>
            <a:r>
              <a:t>Bioinformatics</a:t>
            </a:r>
            <a:r>
              <a:t> </a:t>
            </a:r>
            <a:r>
              <a:t>in</a:t>
            </a:r>
            <a:r>
              <a:t> </a:t>
            </a:r>
            <a:r>
              <a:t>Environmental</a:t>
            </a:r>
            <a:r>
              <a:t> </a:t>
            </a:r>
            <a:r>
              <a:t>Research</a:t>
            </a:r>
            <a:r>
              <a:t> </a:t>
            </a:r>
          </a:p>
        </p:txBody>
      </p:sp>
      <p:sp>
        <p:nvSpPr>
          <p:cNvPr id="257" name="Ke Yu…"/>
          <p:cNvSpPr txBox="1"/>
          <p:nvPr>
            <p:ph type="body" sz="quarter" idx="4294967295"/>
          </p:nvPr>
        </p:nvSpPr>
        <p:spPr>
          <a:xfrm>
            <a:off x="1143000" y="3602037"/>
            <a:ext cx="6858000" cy="1655763"/>
          </a:xfrm>
          <a:prstGeom prst="rect">
            <a:avLst/>
          </a:prstGeom>
        </p:spPr>
        <p:txBody>
          <a:bodyPr>
            <a:normAutofit fontScale="100000" lnSpcReduction="0"/>
          </a:bodyPr>
          <a:lstStyle/>
          <a:p>
            <a:pPr marL="0" indent="0" algn="ctr">
              <a:buSzTx/>
              <a:buNone/>
              <a:defRPr sz="2400"/>
            </a:pPr>
            <a:r>
              <a:t>Ke</a:t>
            </a:r>
            <a:r>
              <a:t> </a:t>
            </a:r>
            <a:r>
              <a:t>Yu</a:t>
            </a:r>
          </a:p>
          <a:p>
            <a:pPr marL="0" indent="0" algn="ctr">
              <a:buSzTx/>
              <a:buNone/>
              <a:defRPr sz="2400"/>
            </a:pPr>
            <a:r>
              <a:t>Assis.</a:t>
            </a:r>
            <a:r>
              <a:t> </a:t>
            </a:r>
            <a:r>
              <a:t>Professor</a:t>
            </a:r>
          </a:p>
          <a:p>
            <a:pPr marL="0" indent="0" algn="ctr">
              <a:buSzTx/>
              <a:buNone/>
              <a:defRPr sz="2400"/>
            </a:pPr>
            <a:r>
              <a:t>Spring,</a:t>
            </a:r>
            <a:r>
              <a:t> </a:t>
            </a:r>
            <a:r>
              <a:t>2018</a:t>
            </a:r>
          </a:p>
        </p:txBody>
      </p:sp>
      <p:sp>
        <p:nvSpPr>
          <p:cNvPr id="258" name="幻灯片编号"/>
          <p:cNvSpPr txBox="1"/>
          <p:nvPr>
            <p:ph type="sldNum" sz="quarter" idx="4294967295"/>
          </p:nvPr>
        </p:nvSpPr>
        <p:spPr>
          <a:xfrm>
            <a:off x="8502739" y="6404292"/>
            <a:ext cx="184061"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9" name="timg.jpeg" descr="timg.jpeg"/>
          <p:cNvPicPr>
            <a:picLocks noChangeAspect="1"/>
          </p:cNvPicPr>
          <p:nvPr/>
        </p:nvPicPr>
        <p:blipFill>
          <a:blip r:embed="rId2">
            <a:extLst/>
          </a:blip>
          <a:stretch>
            <a:fillRect/>
          </a:stretch>
        </p:blipFill>
        <p:spPr>
          <a:xfrm>
            <a:off x="0" y="0"/>
            <a:ext cx="1471613" cy="1160463"/>
          </a:xfrm>
          <a:prstGeom prst="rect">
            <a:avLst/>
          </a:prstGeom>
          <a:ln w="12700">
            <a:miter lim="400000"/>
          </a:ln>
        </p:spPr>
      </p:pic>
      <p:pic>
        <p:nvPicPr>
          <p:cNvPr id="260" name="logo.png" descr="logo.png"/>
          <p:cNvPicPr>
            <a:picLocks noChangeAspect="1"/>
          </p:cNvPicPr>
          <p:nvPr/>
        </p:nvPicPr>
        <p:blipFill>
          <a:blip r:embed="rId3">
            <a:extLst/>
          </a:blip>
          <a:stretch>
            <a:fillRect/>
          </a:stretch>
        </p:blipFill>
        <p:spPr>
          <a:xfrm>
            <a:off x="7510462" y="252412"/>
            <a:ext cx="1633538" cy="50323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Question 1. How Could You Find the 16S rRNA Gene Sequence?…"/>
          <p:cNvSpPr txBox="1"/>
          <p:nvPr/>
        </p:nvSpPr>
        <p:spPr>
          <a:xfrm>
            <a:off x="300143" y="975994"/>
            <a:ext cx="8343901"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Question 1. How Could You Find the 16S rRNA Gene Sequence?</a:t>
            </a:r>
          </a:p>
          <a:p>
            <a:pPr lvl="1" algn="ctr">
              <a:defRPr>
                <a:latin typeface="+mj-lt"/>
                <a:ea typeface="+mj-ea"/>
                <a:cs typeface="+mj-cs"/>
                <a:sym typeface="Arial"/>
              </a:defRPr>
            </a:pPr>
          </a:p>
          <a:p>
            <a:pPr lvl="1" algn="ctr">
              <a:defRPr>
                <a:latin typeface="+mj-lt"/>
                <a:ea typeface="+mj-ea"/>
                <a:cs typeface="+mj-cs"/>
                <a:sym typeface="Arial"/>
              </a:defRPr>
            </a:pPr>
            <a:r>
              <a:t>ORFs? Genomic Sequences? Why?</a:t>
            </a:r>
          </a:p>
          <a:p>
            <a:pPr lvl="1" algn="ctr">
              <a:defRPr>
                <a:latin typeface="+mj-lt"/>
                <a:ea typeface="+mj-ea"/>
                <a:cs typeface="+mj-cs"/>
                <a:sym typeface="Arial"/>
              </a:defRPr>
            </a:pPr>
            <a:r>
              <a:t>了解你自己（你的目标序列）</a:t>
            </a:r>
          </a:p>
        </p:txBody>
      </p:sp>
      <p:sp>
        <p:nvSpPr>
          <p:cNvPr id="297" name="Q1: 16S rRNA gene + ncRNA etc. 和ORFs的区别"/>
          <p:cNvSpPr txBox="1"/>
          <p:nvPr/>
        </p:nvSpPr>
        <p:spPr>
          <a:xfrm>
            <a:off x="521969" y="4145915"/>
            <a:ext cx="8343901"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Q1: 16S rRNA gene + ncRNA etc. 和ORFs的区别</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BLAST识别“爱人”的速度实在太慢…"/>
          <p:cNvSpPr txBox="1"/>
          <p:nvPr/>
        </p:nvSpPr>
        <p:spPr>
          <a:xfrm>
            <a:off x="400049" y="3089275"/>
            <a:ext cx="8343901" cy="24515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BLAST识别“爱人”的速度实在太慢</a:t>
            </a:r>
          </a:p>
          <a:p>
            <a:pPr lvl="1" algn="ctr">
              <a:defRPr>
                <a:latin typeface="+mj-lt"/>
                <a:ea typeface="+mj-ea"/>
                <a:cs typeface="+mj-cs"/>
                <a:sym typeface="Arial"/>
              </a:defRPr>
            </a:pPr>
          </a:p>
          <a:p>
            <a:pPr lvl="1" algn="ctr">
              <a:defRPr>
                <a:latin typeface="+mj-lt"/>
                <a:ea typeface="+mj-ea"/>
                <a:cs typeface="+mj-cs"/>
                <a:sym typeface="Arial"/>
              </a:defRPr>
            </a:pPr>
            <a:r>
              <a:t>Why?</a:t>
            </a:r>
          </a:p>
          <a:p>
            <a:pPr lvl="1" algn="ctr">
              <a:defRPr>
                <a:latin typeface="+mj-lt"/>
                <a:ea typeface="+mj-ea"/>
                <a:cs typeface="+mj-cs"/>
                <a:sym typeface="Arial"/>
              </a:defRPr>
            </a:pPr>
            <a:r>
              <a:t>BLAST是现在用的最准确的比对软件之一，</a:t>
            </a:r>
          </a:p>
          <a:p>
            <a:pPr lvl="1" algn="ctr">
              <a:defRPr>
                <a:latin typeface="+mj-lt"/>
                <a:ea typeface="+mj-ea"/>
                <a:cs typeface="+mj-cs"/>
                <a:sym typeface="Arial"/>
              </a:defRPr>
            </a:pPr>
            <a:r>
              <a:t>所以速度慢就成必然 </a:t>
            </a:r>
          </a:p>
        </p:txBody>
      </p:sp>
      <p:sp>
        <p:nvSpPr>
          <p:cNvPr id="300" name="Question 2. How is the Speed of BLAST using AA database (e.g. KEGG db)?…"/>
          <p:cNvSpPr txBox="1"/>
          <p:nvPr/>
        </p:nvSpPr>
        <p:spPr>
          <a:xfrm>
            <a:off x="400049" y="483234"/>
            <a:ext cx="8343901" cy="181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Question 2. How is the Speed of BLAST using AA database (e.g. KEGG db)?</a:t>
            </a:r>
          </a:p>
          <a:p>
            <a:pPr lvl="1" algn="ctr">
              <a:defRPr>
                <a:latin typeface="+mj-lt"/>
                <a:ea typeface="+mj-ea"/>
                <a:cs typeface="+mj-cs"/>
                <a:sym typeface="Arial"/>
              </a:defRPr>
            </a:pPr>
          </a:p>
          <a:p>
            <a:pPr lvl="1" algn="ctr">
              <a:defRPr>
                <a:latin typeface="+mj-lt"/>
                <a:ea typeface="+mj-ea"/>
                <a:cs typeface="+mj-cs"/>
                <a:sym typeface="Arial"/>
              </a:defRPr>
            </a:pPr>
            <a:r>
              <a:t>“爱之初体验”之速度</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广告词）速度太慢，怎么办？"/>
          <p:cNvSpPr txBox="1"/>
          <p:nvPr/>
        </p:nvSpPr>
        <p:spPr>
          <a:xfrm>
            <a:off x="400049" y="285114"/>
            <a:ext cx="8343901"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（广告词）速度太慢，怎么办？</a:t>
            </a:r>
          </a:p>
        </p:txBody>
      </p:sp>
      <p:pic>
        <p:nvPicPr>
          <p:cNvPr id="303" name="FDDDB2DD-19E2-456C-A22F-EF99DC2E40E5.png" descr="FDDDB2DD-19E2-456C-A22F-EF99DC2E40E5.png"/>
          <p:cNvPicPr>
            <a:picLocks noChangeAspect="1"/>
          </p:cNvPicPr>
          <p:nvPr/>
        </p:nvPicPr>
        <p:blipFill>
          <a:blip r:embed="rId2">
            <a:extLst/>
          </a:blip>
          <a:stretch>
            <a:fillRect/>
          </a:stretch>
        </p:blipFill>
        <p:spPr>
          <a:xfrm>
            <a:off x="787977" y="992342"/>
            <a:ext cx="7568046" cy="1483932"/>
          </a:xfrm>
          <a:prstGeom prst="rect">
            <a:avLst/>
          </a:prstGeom>
          <a:ln w="12700">
            <a:miter lim="400000"/>
          </a:ln>
        </p:spPr>
      </p:pic>
      <p:sp>
        <p:nvSpPr>
          <p:cNvPr id="304" name="http://omics.informatics.indiana.edu/mg/RAPSearch2/"/>
          <p:cNvSpPr txBox="1"/>
          <p:nvPr/>
        </p:nvSpPr>
        <p:spPr>
          <a:xfrm>
            <a:off x="947077" y="2668727"/>
            <a:ext cx="7114380"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http://omics.informatics.indiana.edu/mg/RAPSearch2/</a:t>
            </a:r>
          </a:p>
        </p:txBody>
      </p:sp>
      <p:pic>
        <p:nvPicPr>
          <p:cNvPr id="305" name="987C41A2-BB7E-40A6-BE31-B18B2ADFD0B7.png" descr="987C41A2-BB7E-40A6-BE31-B18B2ADFD0B7.png"/>
          <p:cNvPicPr>
            <a:picLocks noChangeAspect="1"/>
          </p:cNvPicPr>
          <p:nvPr/>
        </p:nvPicPr>
        <p:blipFill>
          <a:blip r:embed="rId3">
            <a:extLst/>
          </a:blip>
          <a:stretch>
            <a:fillRect/>
          </a:stretch>
        </p:blipFill>
        <p:spPr>
          <a:xfrm>
            <a:off x="969438" y="3575295"/>
            <a:ext cx="6608229" cy="2463423"/>
          </a:xfrm>
          <a:prstGeom prst="rect">
            <a:avLst/>
          </a:prstGeom>
          <a:ln w="12700">
            <a:miter lim="400000"/>
          </a:ln>
        </p:spPr>
      </p:pic>
      <p:sp>
        <p:nvSpPr>
          <p:cNvPr id="306" name="https://ab.inf.uni-tuebingen.de/software/diamond/"/>
          <p:cNvSpPr txBox="1"/>
          <p:nvPr/>
        </p:nvSpPr>
        <p:spPr>
          <a:xfrm>
            <a:off x="1051928" y="6075679"/>
            <a:ext cx="6737981"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https://ab.inf.uni-tuebingen.de/software/diamond/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RAPSearch"/>
          <p:cNvSpPr txBox="1"/>
          <p:nvPr/>
        </p:nvSpPr>
        <p:spPr>
          <a:xfrm>
            <a:off x="400049" y="293581"/>
            <a:ext cx="8343901"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RAPSearch</a:t>
            </a:r>
          </a:p>
        </p:txBody>
      </p:sp>
      <p:pic>
        <p:nvPicPr>
          <p:cNvPr id="309" name="图像" descr="图像"/>
          <p:cNvPicPr>
            <a:picLocks noChangeAspect="1"/>
          </p:cNvPicPr>
          <p:nvPr/>
        </p:nvPicPr>
        <p:blipFill>
          <a:blip r:embed="rId2">
            <a:extLst/>
          </a:blip>
          <a:stretch>
            <a:fillRect/>
          </a:stretch>
        </p:blipFill>
        <p:spPr>
          <a:xfrm>
            <a:off x="2517407" y="2002499"/>
            <a:ext cx="5021049" cy="3633065"/>
          </a:xfrm>
          <a:prstGeom prst="rect">
            <a:avLst/>
          </a:prstGeom>
          <a:ln w="12700">
            <a:miter lim="400000"/>
          </a:ln>
        </p:spPr>
      </p:pic>
      <p:sp>
        <p:nvSpPr>
          <p:cNvPr id="310" name="氨基酸的相似性…"/>
          <p:cNvSpPr txBox="1"/>
          <p:nvPr/>
        </p:nvSpPr>
        <p:spPr>
          <a:xfrm>
            <a:off x="1576461" y="894040"/>
            <a:ext cx="6156633" cy="9942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4400"/>
              </a:lnSpc>
              <a:defRPr>
                <a:solidFill>
                  <a:srgbClr val="DD4B39"/>
                </a:solidFill>
                <a:latin typeface="+mj-lt"/>
                <a:ea typeface="+mj-ea"/>
                <a:cs typeface="+mj-cs"/>
                <a:sym typeface="Arial"/>
              </a:defRPr>
            </a:pPr>
            <a:r>
              <a:t>氨基酸的相似性</a:t>
            </a:r>
          </a:p>
          <a:p>
            <a:pPr defTabSz="457200">
              <a:lnSpc>
                <a:spcPts val="4400"/>
              </a:lnSpc>
              <a:defRPr>
                <a:solidFill>
                  <a:srgbClr val="545454"/>
                </a:solidFill>
                <a:latin typeface="+mj-lt"/>
                <a:ea typeface="+mj-ea"/>
                <a:cs typeface="+mj-cs"/>
                <a:sym typeface="Arial"/>
              </a:defRPr>
            </a:pPr>
            <a:r>
              <a:rPr>
                <a:solidFill>
                  <a:srgbClr val="DD4B39"/>
                </a:solidFill>
              </a:rPr>
              <a:t>R</a:t>
            </a:r>
            <a:r>
              <a:t> • Lysine - Lys - </a:t>
            </a:r>
            <a:r>
              <a:rPr>
                <a:solidFill>
                  <a:srgbClr val="DD4B39"/>
                </a:solidFill>
              </a:rPr>
              <a:t>K</a:t>
            </a:r>
            <a:r>
              <a:t> • Aspartic acid - As</a:t>
            </a:r>
          </a:p>
        </p:txBody>
      </p:sp>
      <p:sp>
        <p:nvSpPr>
          <p:cNvPr id="311" name="速度提高20-90X；可找出BLAST找出的86~98%的序列"/>
          <p:cNvSpPr txBox="1"/>
          <p:nvPr/>
        </p:nvSpPr>
        <p:spPr>
          <a:xfrm>
            <a:off x="434436" y="5749816"/>
            <a:ext cx="8670663"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4400"/>
              </a:lnSpc>
              <a:defRPr>
                <a:latin typeface="+mj-lt"/>
                <a:ea typeface="+mj-ea"/>
                <a:cs typeface="+mj-cs"/>
                <a:sym typeface="Arial"/>
              </a:defRPr>
            </a:lvl1pPr>
          </a:lstStyle>
          <a:p>
            <a:pPr/>
            <a:r>
              <a:t>速度提高20-90X；可找出BLAST找出的86~98%的序列</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DIAMOND"/>
          <p:cNvSpPr txBox="1"/>
          <p:nvPr/>
        </p:nvSpPr>
        <p:spPr>
          <a:xfrm>
            <a:off x="315383" y="128363"/>
            <a:ext cx="8343901"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DIAMOND</a:t>
            </a:r>
          </a:p>
        </p:txBody>
      </p:sp>
      <p:sp>
        <p:nvSpPr>
          <p:cNvPr id="314" name="普通模式，提速20,000倍，获取70-80%的序列…"/>
          <p:cNvSpPr txBox="1"/>
          <p:nvPr/>
        </p:nvSpPr>
        <p:spPr>
          <a:xfrm>
            <a:off x="534428" y="2242929"/>
            <a:ext cx="7744282" cy="15229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3700"/>
              </a:lnSpc>
              <a:defRPr sz="2200">
                <a:latin typeface="+mj-lt"/>
                <a:ea typeface="+mj-ea"/>
                <a:cs typeface="+mj-cs"/>
                <a:sym typeface="Arial"/>
              </a:defRPr>
            </a:pPr>
            <a:r>
              <a:t>普通模式，提速20,000倍，获取70-80%的序列</a:t>
            </a:r>
          </a:p>
          <a:p>
            <a:pPr defTabSz="457200">
              <a:lnSpc>
                <a:spcPts val="3700"/>
              </a:lnSpc>
              <a:defRPr sz="2200">
                <a:latin typeface="+mj-lt"/>
                <a:ea typeface="+mj-ea"/>
                <a:cs typeface="+mj-cs"/>
                <a:sym typeface="Arial"/>
              </a:defRPr>
            </a:pPr>
          </a:p>
          <a:p>
            <a:pPr defTabSz="457200">
              <a:lnSpc>
                <a:spcPts val="3700"/>
              </a:lnSpc>
              <a:defRPr sz="2200">
                <a:latin typeface="+mj-lt"/>
                <a:ea typeface="+mj-ea"/>
                <a:cs typeface="+mj-cs"/>
                <a:sym typeface="Arial"/>
              </a:defRPr>
            </a:pPr>
            <a:r>
              <a:t>在sensitive mode下提速约2500倍，获取94%的序列</a:t>
            </a:r>
          </a:p>
        </p:txBody>
      </p:sp>
      <p:sp>
        <p:nvSpPr>
          <p:cNvPr id="315" name="Reduced alphabet：…"/>
          <p:cNvSpPr txBox="1"/>
          <p:nvPr/>
        </p:nvSpPr>
        <p:spPr>
          <a:xfrm>
            <a:off x="523111" y="697229"/>
            <a:ext cx="7285284" cy="1463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5100"/>
              </a:lnSpc>
              <a:defRPr sz="2700">
                <a:solidFill>
                  <a:srgbClr val="222222"/>
                </a:solidFill>
                <a:latin typeface="Palatino"/>
                <a:ea typeface="Palatino"/>
                <a:cs typeface="Palatino"/>
                <a:sym typeface="Palatino"/>
              </a:defRPr>
            </a:pPr>
            <a:r>
              <a:t>Reduced alphabet：</a:t>
            </a:r>
          </a:p>
          <a:p>
            <a:pPr defTabSz="457200">
              <a:lnSpc>
                <a:spcPts val="5100"/>
              </a:lnSpc>
              <a:defRPr sz="2700">
                <a:solidFill>
                  <a:srgbClr val="222222"/>
                </a:solidFill>
                <a:latin typeface="Palatino"/>
                <a:ea typeface="Palatino"/>
                <a:cs typeface="Palatino"/>
                <a:sym typeface="Palatino"/>
              </a:defRPr>
            </a:pPr>
            <a:r>
              <a:t>[KREDQN]    [C]    [G]    [H]    [ILV]    [M]    [F] </a:t>
            </a:r>
          </a:p>
          <a:p>
            <a:pPr defTabSz="457200">
              <a:lnSpc>
                <a:spcPts val="5100"/>
              </a:lnSpc>
              <a:defRPr sz="2700">
                <a:solidFill>
                  <a:srgbClr val="222222"/>
                </a:solidFill>
                <a:latin typeface="Palatino"/>
                <a:ea typeface="Palatino"/>
                <a:cs typeface="Palatino"/>
                <a:sym typeface="Palatino"/>
              </a:defRPr>
            </a:pPr>
            <a:r>
              <a:t>[Y]    [W]    [P]    [STA].</a:t>
            </a:r>
          </a:p>
        </p:txBody>
      </p:sp>
      <p:pic>
        <p:nvPicPr>
          <p:cNvPr id="316" name="图像" descr="图像"/>
          <p:cNvPicPr>
            <a:picLocks noChangeAspect="1"/>
          </p:cNvPicPr>
          <p:nvPr/>
        </p:nvPicPr>
        <p:blipFill>
          <a:blip r:embed="rId2">
            <a:extLst/>
          </a:blip>
          <a:stretch>
            <a:fillRect/>
          </a:stretch>
        </p:blipFill>
        <p:spPr>
          <a:xfrm>
            <a:off x="400050" y="3605303"/>
            <a:ext cx="8343900" cy="273925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BLAST VS. RAPSearch and Diamond"/>
          <p:cNvSpPr txBox="1"/>
          <p:nvPr/>
        </p:nvSpPr>
        <p:spPr>
          <a:xfrm>
            <a:off x="247803" y="297696"/>
            <a:ext cx="8343901"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BLAST VS. RAPSearch and Diamond</a:t>
            </a:r>
          </a:p>
        </p:txBody>
      </p:sp>
      <p:sp>
        <p:nvSpPr>
          <p:cNvPr id="319" name="导入数据库均为fasta格式的文件…"/>
          <p:cNvSpPr txBox="1"/>
          <p:nvPr/>
        </p:nvSpPr>
        <p:spPr>
          <a:xfrm>
            <a:off x="405130" y="1467696"/>
            <a:ext cx="8333741" cy="3355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ts val="5100"/>
              </a:lnSpc>
              <a:defRPr sz="2700">
                <a:solidFill>
                  <a:srgbClr val="222222"/>
                </a:solidFill>
                <a:latin typeface="Palatino"/>
                <a:ea typeface="Palatino"/>
                <a:cs typeface="Palatino"/>
                <a:sym typeface="Palatino"/>
              </a:defRPr>
            </a:pPr>
            <a:r>
              <a:t>导入数据库均为fasta格式的文件</a:t>
            </a:r>
          </a:p>
          <a:p>
            <a:pPr defTabSz="457200">
              <a:lnSpc>
                <a:spcPts val="5100"/>
              </a:lnSpc>
              <a:defRPr sz="2700">
                <a:solidFill>
                  <a:srgbClr val="222222"/>
                </a:solidFill>
                <a:latin typeface="Palatino"/>
                <a:ea typeface="Palatino"/>
                <a:cs typeface="Palatino"/>
                <a:sym typeface="Palatino"/>
              </a:defRPr>
            </a:pPr>
          </a:p>
          <a:p>
            <a:pPr defTabSz="457200">
              <a:lnSpc>
                <a:spcPts val="5100"/>
              </a:lnSpc>
              <a:defRPr sz="2700">
                <a:solidFill>
                  <a:srgbClr val="222222"/>
                </a:solidFill>
                <a:latin typeface="Palatino"/>
                <a:ea typeface="Palatino"/>
                <a:cs typeface="Palatino"/>
                <a:sym typeface="Palatino"/>
              </a:defRPr>
            </a:pPr>
            <a:r>
              <a:t>RAPSearch及Diamond只接受氨基酸（aa）数据库</a:t>
            </a:r>
          </a:p>
          <a:p>
            <a:pPr defTabSz="457200">
              <a:lnSpc>
                <a:spcPts val="5100"/>
              </a:lnSpc>
              <a:defRPr sz="2700">
                <a:solidFill>
                  <a:srgbClr val="222222"/>
                </a:solidFill>
                <a:latin typeface="Palatino"/>
                <a:ea typeface="Palatino"/>
                <a:cs typeface="Palatino"/>
                <a:sym typeface="Palatino"/>
              </a:defRPr>
            </a:pPr>
          </a:p>
          <a:p>
            <a:pPr defTabSz="457200">
              <a:lnSpc>
                <a:spcPts val="5100"/>
              </a:lnSpc>
              <a:defRPr sz="2700">
                <a:solidFill>
                  <a:srgbClr val="222222"/>
                </a:solidFill>
                <a:latin typeface="Palatino"/>
                <a:ea typeface="Palatino"/>
                <a:cs typeface="Palatino"/>
                <a:sym typeface="Palatino"/>
              </a:defRPr>
            </a:pPr>
            <a:r>
              <a:t>BLAST可接受包括核苷酸及氨基酸数据库</a:t>
            </a:r>
          </a:p>
          <a:p>
            <a:pPr defTabSz="457200">
              <a:lnSpc>
                <a:spcPts val="5100"/>
              </a:lnSpc>
              <a:defRPr sz="2700">
                <a:solidFill>
                  <a:srgbClr val="222222"/>
                </a:solidFill>
                <a:latin typeface="Palatino"/>
                <a:ea typeface="Palatino"/>
                <a:cs typeface="Palatino"/>
                <a:sym typeface="Palatino"/>
              </a:defRPr>
            </a:pPr>
          </a:p>
          <a:p>
            <a:pPr defTabSz="457200">
              <a:lnSpc>
                <a:spcPts val="5100"/>
              </a:lnSpc>
              <a:defRPr sz="2700">
                <a:solidFill>
                  <a:srgbClr val="222222"/>
                </a:solidFill>
                <a:latin typeface="Palatino"/>
                <a:ea typeface="Palatino"/>
                <a:cs typeface="Palatino"/>
                <a:sym typeface="Palatino"/>
              </a:defRPr>
            </a:pPr>
            <a:r>
              <a:t>三者的数据库格式不同，不可以通用，运行命令也不同</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Aligner with High Accuracy 只针对高相似度序列进行比对的软件"/>
          <p:cNvSpPr txBox="1"/>
          <p:nvPr/>
        </p:nvSpPr>
        <p:spPr>
          <a:xfrm>
            <a:off x="247803" y="297696"/>
            <a:ext cx="8343901" cy="11190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Aligner with High Accuracy 只针对高相似度序列进行比对的软件</a:t>
            </a:r>
          </a:p>
        </p:txBody>
      </p:sp>
      <p:sp>
        <p:nvSpPr>
          <p:cNvPr id="322" name="Bowtie2, Bowtie, BWA, MAPQ, etc."/>
          <p:cNvSpPr txBox="1"/>
          <p:nvPr/>
        </p:nvSpPr>
        <p:spPr>
          <a:xfrm>
            <a:off x="438996" y="1653963"/>
            <a:ext cx="5533447"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5100"/>
              </a:lnSpc>
              <a:defRPr sz="2700">
                <a:solidFill>
                  <a:srgbClr val="222222"/>
                </a:solidFill>
                <a:latin typeface="Palatino"/>
                <a:ea typeface="Palatino"/>
                <a:cs typeface="Palatino"/>
                <a:sym typeface="Palatino"/>
              </a:defRPr>
            </a:lvl1pPr>
          </a:lstStyle>
          <a:p>
            <a:pPr/>
            <a:r>
              <a:t>Bowtie2, Bowtie, BWA, MAPQ, etc. </a:t>
            </a:r>
          </a:p>
        </p:txBody>
      </p:sp>
      <p:pic>
        <p:nvPicPr>
          <p:cNvPr id="323" name="图像" descr="图像"/>
          <p:cNvPicPr>
            <a:picLocks noChangeAspect="1"/>
          </p:cNvPicPr>
          <p:nvPr/>
        </p:nvPicPr>
        <p:blipFill>
          <a:blip r:embed="rId2">
            <a:extLst/>
          </a:blip>
          <a:stretch>
            <a:fillRect/>
          </a:stretch>
        </p:blipFill>
        <p:spPr>
          <a:xfrm>
            <a:off x="493481" y="2751636"/>
            <a:ext cx="7852544" cy="222177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Aligner with High Accuracy 只针对高相似度序列进行比对的软件"/>
          <p:cNvSpPr txBox="1"/>
          <p:nvPr/>
        </p:nvSpPr>
        <p:spPr>
          <a:xfrm>
            <a:off x="247803" y="297696"/>
            <a:ext cx="8343901" cy="11190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Aligner with High Accuracy 只针对高相似度序列进行比对的软件</a:t>
            </a:r>
          </a:p>
        </p:txBody>
      </p:sp>
      <p:sp>
        <p:nvSpPr>
          <p:cNvPr id="326" name="Bowtie2, Bowtie, BWA, MAPQ, Tophat, etc."/>
          <p:cNvSpPr txBox="1"/>
          <p:nvPr/>
        </p:nvSpPr>
        <p:spPr>
          <a:xfrm>
            <a:off x="405130" y="1467696"/>
            <a:ext cx="675971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5100"/>
              </a:lnSpc>
              <a:defRPr sz="2700">
                <a:solidFill>
                  <a:srgbClr val="222222"/>
                </a:solidFill>
                <a:latin typeface="Palatino"/>
                <a:ea typeface="Palatino"/>
                <a:cs typeface="Palatino"/>
                <a:sym typeface="Palatino"/>
              </a:defRPr>
            </a:lvl1pPr>
          </a:lstStyle>
          <a:p>
            <a:pPr/>
            <a:r>
              <a:t>Bowtie2, Bowtie, BWA, MAPQ, Tophat, etc. </a:t>
            </a:r>
          </a:p>
        </p:txBody>
      </p:sp>
      <p:pic>
        <p:nvPicPr>
          <p:cNvPr id="327" name="图像" descr="图像"/>
          <p:cNvPicPr>
            <a:picLocks noChangeAspect="1"/>
          </p:cNvPicPr>
          <p:nvPr/>
        </p:nvPicPr>
        <p:blipFill>
          <a:blip r:embed="rId2">
            <a:extLst/>
          </a:blip>
          <a:stretch>
            <a:fillRect/>
          </a:stretch>
        </p:blipFill>
        <p:spPr>
          <a:xfrm>
            <a:off x="1805277" y="2054563"/>
            <a:ext cx="5533446" cy="460093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Aligner with High Accuracy 只针对高相似度序列进行比对的软件"/>
          <p:cNvSpPr txBox="1"/>
          <p:nvPr/>
        </p:nvSpPr>
        <p:spPr>
          <a:xfrm>
            <a:off x="247803" y="297696"/>
            <a:ext cx="8343901" cy="11190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Aligner with High Accuracy 只针对高相似度序列进行比对的软件</a:t>
            </a:r>
          </a:p>
        </p:txBody>
      </p:sp>
      <p:sp>
        <p:nvSpPr>
          <p:cNvPr id="330" name="Bowtie2, Bowtie, BWA, MAPQ, Tophat, etc."/>
          <p:cNvSpPr txBox="1"/>
          <p:nvPr/>
        </p:nvSpPr>
        <p:spPr>
          <a:xfrm>
            <a:off x="405130" y="1467696"/>
            <a:ext cx="6759716" cy="535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5100"/>
              </a:lnSpc>
              <a:defRPr sz="2700">
                <a:solidFill>
                  <a:srgbClr val="222222"/>
                </a:solidFill>
                <a:latin typeface="Palatino"/>
                <a:ea typeface="Palatino"/>
                <a:cs typeface="Palatino"/>
                <a:sym typeface="Palatino"/>
              </a:defRPr>
            </a:lvl1pPr>
          </a:lstStyle>
          <a:p>
            <a:pPr/>
            <a:r>
              <a:t>Bowtie2, Bowtie, BWA, MAPQ, Tophat, etc. </a:t>
            </a:r>
          </a:p>
        </p:txBody>
      </p:sp>
      <p:pic>
        <p:nvPicPr>
          <p:cNvPr id="331" name="图像" descr="图像"/>
          <p:cNvPicPr>
            <a:picLocks noChangeAspect="1"/>
          </p:cNvPicPr>
          <p:nvPr/>
        </p:nvPicPr>
        <p:blipFill>
          <a:blip r:embed="rId2">
            <a:extLst/>
          </a:blip>
          <a:stretch>
            <a:fillRect/>
          </a:stretch>
        </p:blipFill>
        <p:spPr>
          <a:xfrm>
            <a:off x="1447616" y="1961046"/>
            <a:ext cx="6422151" cy="496257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Aligner with High Accuracy 只针对高相似度序列进行比对的软件"/>
          <p:cNvSpPr txBox="1"/>
          <p:nvPr/>
        </p:nvSpPr>
        <p:spPr>
          <a:xfrm>
            <a:off x="247803" y="297696"/>
            <a:ext cx="8343901" cy="11190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Aligner with High Accuracy 只针对高相似度序列进行比对的软件</a:t>
            </a:r>
          </a:p>
        </p:txBody>
      </p:sp>
      <p:sp>
        <p:nvSpPr>
          <p:cNvPr id="334" name="Tophat-Cufflinks: 真核生物有intron?记得什么是intron?"/>
          <p:cNvSpPr txBox="1"/>
          <p:nvPr/>
        </p:nvSpPr>
        <p:spPr>
          <a:xfrm>
            <a:off x="351635" y="6005829"/>
            <a:ext cx="8440730"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5100"/>
              </a:lnSpc>
              <a:defRPr sz="2700">
                <a:solidFill>
                  <a:srgbClr val="222222"/>
                </a:solidFill>
                <a:latin typeface="Palatino"/>
                <a:ea typeface="Palatino"/>
                <a:cs typeface="Palatino"/>
                <a:sym typeface="Palatino"/>
              </a:defRPr>
            </a:lvl1pPr>
          </a:lstStyle>
          <a:p>
            <a:pPr/>
            <a:r>
              <a:t>Tophat-Cufflinks: 真核生物有intron?记得什么是intron?</a:t>
            </a:r>
          </a:p>
        </p:txBody>
      </p:sp>
      <p:pic>
        <p:nvPicPr>
          <p:cNvPr id="335" name="图像" descr="图像"/>
          <p:cNvPicPr>
            <a:picLocks noChangeAspect="1"/>
          </p:cNvPicPr>
          <p:nvPr/>
        </p:nvPicPr>
        <p:blipFill>
          <a:blip r:embed="rId2">
            <a:extLst/>
          </a:blip>
          <a:stretch>
            <a:fillRect/>
          </a:stretch>
        </p:blipFill>
        <p:spPr>
          <a:xfrm>
            <a:off x="304748" y="1828727"/>
            <a:ext cx="8534504" cy="388367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Get Use to Command Line 习惯命令行"/>
          <p:cNvSpPr txBox="1"/>
          <p:nvPr/>
        </p:nvSpPr>
        <p:spPr>
          <a:xfrm>
            <a:off x="466195" y="138112"/>
            <a:ext cx="7889876"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Get Use to Command Line 习惯命令行</a:t>
            </a:r>
          </a:p>
        </p:txBody>
      </p:sp>
      <p:pic>
        <p:nvPicPr>
          <p:cNvPr id="263" name="47BC0C31-3E21-4B66-9719-9D1C30E12C91.png" descr="47BC0C31-3E21-4B66-9719-9D1C30E12C91.png"/>
          <p:cNvPicPr>
            <a:picLocks noChangeAspect="1"/>
          </p:cNvPicPr>
          <p:nvPr/>
        </p:nvPicPr>
        <p:blipFill>
          <a:blip r:embed="rId2">
            <a:extLst/>
          </a:blip>
          <a:stretch>
            <a:fillRect/>
          </a:stretch>
        </p:blipFill>
        <p:spPr>
          <a:xfrm>
            <a:off x="636007" y="787981"/>
            <a:ext cx="4754409" cy="3037773"/>
          </a:xfrm>
          <a:prstGeom prst="rect">
            <a:avLst/>
          </a:prstGeom>
          <a:ln w="12700">
            <a:miter lim="400000"/>
          </a:ln>
        </p:spPr>
      </p:pic>
      <p:sp>
        <p:nvSpPr>
          <p:cNvPr id="264" name="Unix (Linux and Mac OS X): Terminal"/>
          <p:cNvSpPr txBox="1"/>
          <p:nvPr/>
        </p:nvSpPr>
        <p:spPr>
          <a:xfrm>
            <a:off x="422936" y="4055179"/>
            <a:ext cx="7976395"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rPr>
                <a:solidFill>
                  <a:srgbClr val="000000"/>
                </a:solidFill>
              </a:rPr>
              <a:t>Unix (Linux and Mac OS X):</a:t>
            </a:r>
            <a:r>
              <a:t> Terminal</a:t>
            </a:r>
          </a:p>
        </p:txBody>
      </p:sp>
      <p:sp>
        <p:nvSpPr>
          <p:cNvPr id="265" name="Windows: CMD"/>
          <p:cNvSpPr txBox="1"/>
          <p:nvPr/>
        </p:nvSpPr>
        <p:spPr>
          <a:xfrm>
            <a:off x="422936" y="4690179"/>
            <a:ext cx="7976395"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rPr>
                <a:solidFill>
                  <a:srgbClr val="000000"/>
                </a:solidFill>
              </a:rPr>
              <a:t>Windows:</a:t>
            </a:r>
            <a:r>
              <a:t> CMD</a:t>
            </a:r>
          </a:p>
        </p:txBody>
      </p:sp>
      <p:sp>
        <p:nvSpPr>
          <p:cNvPr id="266" name="Data Analysis Command Line:…"/>
          <p:cNvSpPr txBox="1"/>
          <p:nvPr/>
        </p:nvSpPr>
        <p:spPr>
          <a:xfrm>
            <a:off x="422936" y="5494513"/>
            <a:ext cx="7976395" cy="8926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Data Analysis Command Line:</a:t>
            </a:r>
          </a:p>
          <a:p>
            <a:pPr lvl="1" algn="ctr">
              <a:defRPr>
                <a:solidFill>
                  <a:srgbClr val="0433FF"/>
                </a:solidFill>
                <a:latin typeface="+mj-lt"/>
                <a:ea typeface="+mj-ea"/>
                <a:cs typeface="+mj-cs"/>
                <a:sym typeface="Arial"/>
              </a:defRPr>
            </a:pPr>
            <a:r>
              <a:t>Linux  &gt; OS X &gt;&gt;&gt; Windows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7" name="image.png" descr="image.png"/>
          <p:cNvPicPr>
            <a:picLocks noChangeAspect="1"/>
          </p:cNvPicPr>
          <p:nvPr/>
        </p:nvPicPr>
        <p:blipFill>
          <a:blip r:embed="rId2">
            <a:extLst/>
          </a:blip>
          <a:stretch>
            <a:fillRect/>
          </a:stretch>
        </p:blipFill>
        <p:spPr>
          <a:xfrm>
            <a:off x="0" y="614362"/>
            <a:ext cx="9144001" cy="3419476"/>
          </a:xfrm>
          <a:prstGeom prst="rect">
            <a:avLst/>
          </a:prstGeom>
          <a:ln w="12700">
            <a:miter lim="400000"/>
          </a:ln>
        </p:spPr>
      </p:pic>
      <p:sp>
        <p:nvSpPr>
          <p:cNvPr id="338" name="Environmental Studies"/>
          <p:cNvSpPr txBox="1"/>
          <p:nvPr/>
        </p:nvSpPr>
        <p:spPr>
          <a:xfrm>
            <a:off x="502602" y="87312"/>
            <a:ext cx="7889876" cy="4827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Times New Roman"/>
                <a:ea typeface="Times New Roman"/>
                <a:cs typeface="Times New Roman"/>
                <a:sym typeface="Times New Roman"/>
              </a:defRPr>
            </a:pPr>
            <a:r>
              <a:t>Environmental Studies</a:t>
            </a:r>
          </a:p>
        </p:txBody>
      </p:sp>
      <p:sp>
        <p:nvSpPr>
          <p:cNvPr id="339" name="Microbial Community Structure…"/>
          <p:cNvSpPr txBox="1"/>
          <p:nvPr/>
        </p:nvSpPr>
        <p:spPr>
          <a:xfrm>
            <a:off x="172322" y="4169593"/>
            <a:ext cx="8799356" cy="169205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marL="1390315" indent="-374315">
              <a:lnSpc>
                <a:spcPct val="130000"/>
              </a:lnSpc>
              <a:buSzPct val="100000"/>
              <a:buAutoNum type="arabicPeriod" startAt="1"/>
              <a:defRPr sz="2200">
                <a:solidFill>
                  <a:srgbClr val="FF2600"/>
                </a:solidFill>
                <a:latin typeface="+mj-lt"/>
                <a:ea typeface="+mj-ea"/>
                <a:cs typeface="+mj-cs"/>
                <a:sym typeface="Arial"/>
              </a:defRPr>
            </a:pPr>
            <a:r>
              <a:t>Microbial Community Structure</a:t>
            </a:r>
          </a:p>
          <a:p>
            <a:pPr lvl="7" indent="1600200">
              <a:lnSpc>
                <a:spcPct val="130000"/>
              </a:lnSpc>
              <a:defRPr sz="2200">
                <a:solidFill>
                  <a:srgbClr val="FF2600"/>
                </a:solidFill>
                <a:latin typeface="+mj-lt"/>
                <a:ea typeface="+mj-ea"/>
                <a:cs typeface="+mj-cs"/>
                <a:sym typeface="Arial"/>
              </a:defRPr>
            </a:pPr>
            <a:r>
              <a:t>Silva db, RDP db, etc.</a:t>
            </a:r>
          </a:p>
          <a:p>
            <a:pPr lvl="2" marL="1390315" indent="-374315">
              <a:lnSpc>
                <a:spcPct val="130000"/>
              </a:lnSpc>
              <a:buSzPct val="100000"/>
              <a:buAutoNum type="arabicPeriod" startAt="1"/>
              <a:defRPr sz="2200">
                <a:solidFill>
                  <a:srgbClr val="FF2600"/>
                </a:solidFill>
                <a:latin typeface="+mj-lt"/>
                <a:ea typeface="+mj-ea"/>
                <a:cs typeface="+mj-cs"/>
                <a:sym typeface="Arial"/>
              </a:defRPr>
            </a:pPr>
            <a:r>
              <a:t>Gene Function Classification</a:t>
            </a:r>
          </a:p>
          <a:p>
            <a:pPr lvl="7" indent="1600200">
              <a:lnSpc>
                <a:spcPct val="130000"/>
              </a:lnSpc>
              <a:defRPr sz="2200">
                <a:solidFill>
                  <a:srgbClr val="FF2600"/>
                </a:solidFill>
                <a:latin typeface="+mj-lt"/>
                <a:ea typeface="+mj-ea"/>
                <a:cs typeface="+mj-cs"/>
                <a:sym typeface="Arial"/>
              </a:defRPr>
            </a:pPr>
            <a:r>
              <a:t>Refprot, NCBI-nr, KEGG, COG, etc.</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1" name="图像" descr="图像"/>
          <p:cNvPicPr>
            <a:picLocks noChangeAspect="1"/>
          </p:cNvPicPr>
          <p:nvPr/>
        </p:nvPicPr>
        <p:blipFill>
          <a:blip r:embed="rId2">
            <a:extLst/>
          </a:blip>
          <a:stretch>
            <a:fillRect/>
          </a:stretch>
        </p:blipFill>
        <p:spPr>
          <a:xfrm>
            <a:off x="256424" y="665919"/>
            <a:ext cx="8631152" cy="6084962"/>
          </a:xfrm>
          <a:prstGeom prst="rect">
            <a:avLst/>
          </a:prstGeom>
          <a:ln w="12700">
            <a:miter lim="400000"/>
          </a:ln>
        </p:spPr>
      </p:pic>
      <p:sp>
        <p:nvSpPr>
          <p:cNvPr id="342" name="测序的技术的差异"/>
          <p:cNvSpPr txBox="1"/>
          <p:nvPr/>
        </p:nvSpPr>
        <p:spPr>
          <a:xfrm>
            <a:off x="281669" y="145296"/>
            <a:ext cx="8343901"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测序的技术的差异</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4" name="图像" descr="图像"/>
          <p:cNvPicPr>
            <a:picLocks noChangeAspect="1"/>
          </p:cNvPicPr>
          <p:nvPr/>
        </p:nvPicPr>
        <p:blipFill>
          <a:blip r:embed="rId2">
            <a:extLst/>
          </a:blip>
          <a:stretch>
            <a:fillRect/>
          </a:stretch>
        </p:blipFill>
        <p:spPr>
          <a:xfrm>
            <a:off x="762000" y="730250"/>
            <a:ext cx="8311891" cy="5887590"/>
          </a:xfrm>
          <a:prstGeom prst="rect">
            <a:avLst/>
          </a:prstGeom>
          <a:ln w="12700">
            <a:miter lim="400000"/>
          </a:ln>
        </p:spPr>
      </p:pic>
      <p:sp>
        <p:nvSpPr>
          <p:cNvPr id="345" name="测序的技术的差异"/>
          <p:cNvSpPr txBox="1"/>
          <p:nvPr/>
        </p:nvSpPr>
        <p:spPr>
          <a:xfrm>
            <a:off x="281669" y="145296"/>
            <a:ext cx="8343901"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测序的技术的差异</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图像" descr="图像"/>
          <p:cNvPicPr>
            <a:picLocks noChangeAspect="1"/>
          </p:cNvPicPr>
          <p:nvPr/>
        </p:nvPicPr>
        <p:blipFill>
          <a:blip r:embed="rId2">
            <a:extLst/>
          </a:blip>
          <a:stretch>
            <a:fillRect/>
          </a:stretch>
        </p:blipFill>
        <p:spPr>
          <a:xfrm>
            <a:off x="0" y="172881"/>
            <a:ext cx="9144001" cy="5767171"/>
          </a:xfrm>
          <a:prstGeom prst="rect">
            <a:avLst/>
          </a:prstGeom>
          <a:ln w="12700">
            <a:miter lim="400000"/>
          </a:ln>
        </p:spPr>
      </p:pic>
      <p:sp>
        <p:nvSpPr>
          <p:cNvPr id="348" name="大多数情况为单一序列"/>
          <p:cNvSpPr txBox="1"/>
          <p:nvPr/>
        </p:nvSpPr>
        <p:spPr>
          <a:xfrm>
            <a:off x="248522" y="5964527"/>
            <a:ext cx="8799356" cy="47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457200">
              <a:lnSpc>
                <a:spcPct val="130000"/>
              </a:lnSpc>
              <a:defRPr sz="2200">
                <a:solidFill>
                  <a:srgbClr val="FF2600"/>
                </a:solidFill>
                <a:latin typeface="+mj-lt"/>
                <a:ea typeface="+mj-ea"/>
                <a:cs typeface="+mj-cs"/>
                <a:sym typeface="Arial"/>
              </a:defRPr>
            </a:pPr>
            <a:r>
              <a:t>大多数情况为单一序列</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0" name="图像" descr="图像"/>
          <p:cNvPicPr>
            <a:picLocks noChangeAspect="1"/>
          </p:cNvPicPr>
          <p:nvPr/>
        </p:nvPicPr>
        <p:blipFill>
          <a:blip r:embed="rId2">
            <a:extLst/>
          </a:blip>
          <a:stretch>
            <a:fillRect/>
          </a:stretch>
        </p:blipFill>
        <p:spPr>
          <a:xfrm>
            <a:off x="491066" y="336417"/>
            <a:ext cx="4628067" cy="2633419"/>
          </a:xfrm>
          <a:prstGeom prst="rect">
            <a:avLst/>
          </a:prstGeom>
          <a:ln w="12700">
            <a:miter lim="400000"/>
          </a:ln>
        </p:spPr>
      </p:pic>
      <p:pic>
        <p:nvPicPr>
          <p:cNvPr id="351" name="图像" descr="图像"/>
          <p:cNvPicPr>
            <a:picLocks noChangeAspect="1"/>
          </p:cNvPicPr>
          <p:nvPr/>
        </p:nvPicPr>
        <p:blipFill>
          <a:blip r:embed="rId3">
            <a:extLst/>
          </a:blip>
          <a:stretch>
            <a:fillRect/>
          </a:stretch>
        </p:blipFill>
        <p:spPr>
          <a:xfrm>
            <a:off x="2395293" y="3205052"/>
            <a:ext cx="5885107" cy="3356351"/>
          </a:xfrm>
          <a:prstGeom prst="rect">
            <a:avLst/>
          </a:prstGeom>
          <a:ln w="12700">
            <a:miter lim="400000"/>
          </a:ln>
        </p:spPr>
      </p:pic>
      <p:sp>
        <p:nvSpPr>
          <p:cNvPr id="352" name="Illumina…"/>
          <p:cNvSpPr txBox="1"/>
          <p:nvPr/>
        </p:nvSpPr>
        <p:spPr>
          <a:xfrm>
            <a:off x="5464022" y="749060"/>
            <a:ext cx="2800920" cy="13942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457200">
              <a:lnSpc>
                <a:spcPct val="130000"/>
              </a:lnSpc>
              <a:defRPr sz="2200">
                <a:latin typeface="+mj-lt"/>
                <a:ea typeface="+mj-ea"/>
                <a:cs typeface="+mj-cs"/>
                <a:sym typeface="Arial"/>
              </a:defRPr>
            </a:pPr>
            <a:r>
              <a:t>Illumina</a:t>
            </a:r>
          </a:p>
          <a:p>
            <a:pPr lvl="2" indent="457200">
              <a:lnSpc>
                <a:spcPct val="130000"/>
              </a:lnSpc>
              <a:defRPr sz="2200">
                <a:solidFill>
                  <a:srgbClr val="FF2600"/>
                </a:solidFill>
                <a:latin typeface="+mj-lt"/>
                <a:ea typeface="+mj-ea"/>
                <a:cs typeface="+mj-cs"/>
                <a:sym typeface="Arial"/>
              </a:defRPr>
            </a:pPr>
            <a:r>
              <a:t>测序在多数情况下为双端序列</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4" name="图像" descr="图像"/>
          <p:cNvPicPr>
            <a:picLocks noChangeAspect="1"/>
          </p:cNvPicPr>
          <p:nvPr/>
        </p:nvPicPr>
        <p:blipFill>
          <a:blip r:embed="rId2">
            <a:extLst/>
          </a:blip>
          <a:stretch>
            <a:fillRect/>
          </a:stretch>
        </p:blipFill>
        <p:spPr>
          <a:xfrm>
            <a:off x="0" y="1356870"/>
            <a:ext cx="9144000" cy="3365327"/>
          </a:xfrm>
          <a:prstGeom prst="rect">
            <a:avLst/>
          </a:prstGeom>
          <a:ln w="12700">
            <a:miter lim="400000"/>
          </a:ln>
        </p:spPr>
      </p:pic>
      <p:sp>
        <p:nvSpPr>
          <p:cNvPr id="355" name="3rd Generation of Sequencing: PacBio Sequencing"/>
          <p:cNvSpPr txBox="1"/>
          <p:nvPr/>
        </p:nvSpPr>
        <p:spPr>
          <a:xfrm>
            <a:off x="944641" y="545860"/>
            <a:ext cx="7254718" cy="4125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457200">
              <a:lnSpc>
                <a:spcPct val="130000"/>
              </a:lnSpc>
              <a:defRPr sz="2200">
                <a:latin typeface="+mj-lt"/>
                <a:ea typeface="+mj-ea"/>
                <a:cs typeface="+mj-cs"/>
                <a:sym typeface="Arial"/>
              </a:defRPr>
            </a:pPr>
            <a:r>
              <a:t>3rd Generation of Sequencing: PacBio Sequencing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3rd Generation of Sequencing: Nanopore Sequencing"/>
          <p:cNvSpPr txBox="1"/>
          <p:nvPr/>
        </p:nvSpPr>
        <p:spPr>
          <a:xfrm>
            <a:off x="944641" y="317260"/>
            <a:ext cx="7254718" cy="4125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457200">
              <a:lnSpc>
                <a:spcPct val="130000"/>
              </a:lnSpc>
              <a:defRPr sz="2200">
                <a:latin typeface="+mj-lt"/>
                <a:ea typeface="+mj-ea"/>
                <a:cs typeface="+mj-cs"/>
                <a:sym typeface="Arial"/>
              </a:defRPr>
            </a:pPr>
            <a:r>
              <a:t>3rd Generation of Sequencing: Nanopore Sequencing</a:t>
            </a:r>
          </a:p>
        </p:txBody>
      </p:sp>
      <p:pic>
        <p:nvPicPr>
          <p:cNvPr id="358" name="图像" descr="图像"/>
          <p:cNvPicPr>
            <a:picLocks noChangeAspect="1"/>
          </p:cNvPicPr>
          <p:nvPr/>
        </p:nvPicPr>
        <p:blipFill>
          <a:blip r:embed="rId2">
            <a:extLst/>
          </a:blip>
          <a:stretch>
            <a:fillRect/>
          </a:stretch>
        </p:blipFill>
        <p:spPr>
          <a:xfrm>
            <a:off x="215483" y="959398"/>
            <a:ext cx="4852986" cy="5136602"/>
          </a:xfrm>
          <a:prstGeom prst="rect">
            <a:avLst/>
          </a:prstGeom>
          <a:ln w="12700">
            <a:miter lim="400000"/>
          </a:ln>
        </p:spPr>
      </p:pic>
      <p:pic>
        <p:nvPicPr>
          <p:cNvPr id="359" name="图像" descr="图像"/>
          <p:cNvPicPr>
            <a:picLocks noChangeAspect="1"/>
          </p:cNvPicPr>
          <p:nvPr/>
        </p:nvPicPr>
        <p:blipFill>
          <a:blip r:embed="rId3">
            <a:extLst/>
          </a:blip>
          <a:stretch>
            <a:fillRect/>
          </a:stretch>
        </p:blipFill>
        <p:spPr>
          <a:xfrm>
            <a:off x="5108365" y="1709274"/>
            <a:ext cx="4038309" cy="383639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Illumina: Paired-End Sequencing 双端测序"/>
          <p:cNvSpPr txBox="1"/>
          <p:nvPr/>
        </p:nvSpPr>
        <p:spPr>
          <a:xfrm>
            <a:off x="247803" y="297696"/>
            <a:ext cx="8343901"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Illumina: Paired-End Sequencing 双端测序</a:t>
            </a:r>
          </a:p>
        </p:txBody>
      </p:sp>
      <p:sp>
        <p:nvSpPr>
          <p:cNvPr id="362" name="Read1 and Read 2"/>
          <p:cNvSpPr txBox="1"/>
          <p:nvPr/>
        </p:nvSpPr>
        <p:spPr>
          <a:xfrm>
            <a:off x="1290683" y="1180860"/>
            <a:ext cx="7604795" cy="4125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indent="457200">
              <a:lnSpc>
                <a:spcPct val="130000"/>
              </a:lnSpc>
              <a:defRPr sz="2200">
                <a:solidFill>
                  <a:srgbClr val="FF2600"/>
                </a:solidFill>
                <a:latin typeface="+mj-lt"/>
                <a:ea typeface="+mj-ea"/>
                <a:cs typeface="+mj-cs"/>
                <a:sym typeface="Arial"/>
              </a:defRPr>
            </a:pPr>
            <a:r>
              <a:t>Read1 and Read 2</a:t>
            </a:r>
          </a:p>
        </p:txBody>
      </p:sp>
      <p:pic>
        <p:nvPicPr>
          <p:cNvPr id="363" name="A5B73FF9-36D1-4120-99C3-811E721D8F6E.png" descr="A5B73FF9-36D1-4120-99C3-811E721D8F6E.png"/>
          <p:cNvPicPr>
            <a:picLocks noChangeAspect="1"/>
          </p:cNvPicPr>
          <p:nvPr/>
        </p:nvPicPr>
        <p:blipFill>
          <a:blip r:embed="rId2">
            <a:extLst/>
          </a:blip>
          <a:stretch>
            <a:fillRect/>
          </a:stretch>
        </p:blipFill>
        <p:spPr>
          <a:xfrm>
            <a:off x="1422400" y="2086570"/>
            <a:ext cx="6299200" cy="1079501"/>
          </a:xfrm>
          <a:prstGeom prst="rect">
            <a:avLst/>
          </a:prstGeom>
          <a:ln w="12700">
            <a:miter lim="400000"/>
          </a:ln>
        </p:spPr>
      </p:pic>
      <p:pic>
        <p:nvPicPr>
          <p:cNvPr id="364" name="CB650C91-B836-4968-A7CD-AA7DA9B42F38.png" descr="CB650C91-B836-4968-A7CD-AA7DA9B42F38.png"/>
          <p:cNvPicPr>
            <a:picLocks noChangeAspect="1"/>
          </p:cNvPicPr>
          <p:nvPr/>
        </p:nvPicPr>
        <p:blipFill>
          <a:blip r:embed="rId3">
            <a:extLst/>
          </a:blip>
          <a:stretch>
            <a:fillRect/>
          </a:stretch>
        </p:blipFill>
        <p:spPr>
          <a:xfrm>
            <a:off x="1428750" y="3490284"/>
            <a:ext cx="6286500" cy="21209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66" name="image.png" descr="image.png"/>
          <p:cNvPicPr>
            <a:picLocks noChangeAspect="1"/>
          </p:cNvPicPr>
          <p:nvPr/>
        </p:nvPicPr>
        <p:blipFill>
          <a:blip r:embed="rId2">
            <a:extLst/>
          </a:blip>
          <a:stretch>
            <a:fillRect/>
          </a:stretch>
        </p:blipFill>
        <p:spPr>
          <a:xfrm>
            <a:off x="323850" y="981075"/>
            <a:ext cx="4149725" cy="5040313"/>
          </a:xfrm>
          <a:prstGeom prst="rect">
            <a:avLst/>
          </a:prstGeom>
          <a:ln w="12700">
            <a:miter lim="400000"/>
          </a:ln>
        </p:spPr>
      </p:pic>
      <p:pic>
        <p:nvPicPr>
          <p:cNvPr id="367" name="image.png" descr="image.png"/>
          <p:cNvPicPr>
            <a:picLocks noChangeAspect="1"/>
          </p:cNvPicPr>
          <p:nvPr/>
        </p:nvPicPr>
        <p:blipFill>
          <a:blip r:embed="rId3">
            <a:extLst/>
          </a:blip>
          <a:stretch>
            <a:fillRect/>
          </a:stretch>
        </p:blipFill>
        <p:spPr>
          <a:xfrm>
            <a:off x="4716462" y="1844675"/>
            <a:ext cx="4300538" cy="4679950"/>
          </a:xfrm>
          <a:prstGeom prst="rect">
            <a:avLst/>
          </a:prstGeom>
          <a:ln w="12700">
            <a:miter lim="400000"/>
          </a:ln>
        </p:spPr>
      </p:pic>
      <p:sp>
        <p:nvSpPr>
          <p:cNvPr id="368" name="线条"/>
          <p:cNvSpPr/>
          <p:nvPr/>
        </p:nvSpPr>
        <p:spPr>
          <a:xfrm flipV="1">
            <a:off x="4624387" y="1174750"/>
            <a:ext cx="1" cy="4846638"/>
          </a:xfrm>
          <a:prstGeom prst="line">
            <a:avLst/>
          </a:prstGeom>
          <a:ln w="34925">
            <a:solidFill>
              <a:srgbClr val="000000"/>
            </a:solidFill>
            <a:miter/>
          </a:ln>
        </p:spPr>
        <p:txBody>
          <a:bodyPr lIns="45719" rIns="45719"/>
          <a:lstStyle/>
          <a:p>
            <a:pPr/>
          </a:p>
        </p:txBody>
      </p:sp>
      <p:sp>
        <p:nvSpPr>
          <p:cNvPr id="369" name="线条"/>
          <p:cNvSpPr/>
          <p:nvPr/>
        </p:nvSpPr>
        <p:spPr>
          <a:xfrm>
            <a:off x="4652962" y="1196974"/>
            <a:ext cx="2727326" cy="3177"/>
          </a:xfrm>
          <a:prstGeom prst="line">
            <a:avLst/>
          </a:prstGeom>
          <a:ln w="34925">
            <a:solidFill>
              <a:srgbClr val="000000"/>
            </a:solidFill>
            <a:miter/>
          </a:ln>
        </p:spPr>
        <p:txBody>
          <a:bodyPr lIns="45719" rIns="45719"/>
          <a:lstStyle/>
          <a:p>
            <a:pPr/>
          </a:p>
        </p:txBody>
      </p:sp>
      <p:sp>
        <p:nvSpPr>
          <p:cNvPr id="370" name="线条"/>
          <p:cNvSpPr/>
          <p:nvPr/>
        </p:nvSpPr>
        <p:spPr>
          <a:xfrm>
            <a:off x="3181349" y="6018212"/>
            <a:ext cx="1462089" cy="3176"/>
          </a:xfrm>
          <a:prstGeom prst="line">
            <a:avLst/>
          </a:prstGeom>
          <a:ln w="34925">
            <a:solidFill>
              <a:srgbClr val="000000"/>
            </a:solidFill>
            <a:miter/>
          </a:ln>
        </p:spPr>
        <p:txBody>
          <a:bodyPr lIns="45719" rIns="45719"/>
          <a:lstStyle/>
          <a:p>
            <a:pPr/>
          </a:p>
        </p:txBody>
      </p:sp>
      <p:sp>
        <p:nvSpPr>
          <p:cNvPr id="371" name="线条"/>
          <p:cNvSpPr/>
          <p:nvPr/>
        </p:nvSpPr>
        <p:spPr>
          <a:xfrm>
            <a:off x="7380287" y="1196975"/>
            <a:ext cx="1" cy="576263"/>
          </a:xfrm>
          <a:prstGeom prst="line">
            <a:avLst/>
          </a:prstGeom>
          <a:ln w="34925">
            <a:solidFill>
              <a:srgbClr val="000000"/>
            </a:solidFill>
            <a:miter/>
            <a:tailEnd type="triangle"/>
          </a:ln>
        </p:spPr>
        <p:txBody>
          <a:bodyPr lIns="45719" rIns="45719"/>
          <a:lstStyle/>
          <a:p>
            <a:pPr/>
          </a:p>
        </p:txBody>
      </p:sp>
      <p:sp>
        <p:nvSpPr>
          <p:cNvPr id="372" name="Example Procedure of Sampling, Sequencing and Analysis"/>
          <p:cNvSpPr txBox="1"/>
          <p:nvPr/>
        </p:nvSpPr>
        <p:spPr>
          <a:xfrm>
            <a:off x="-1" y="344487"/>
            <a:ext cx="9144002" cy="4743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600">
                <a:solidFill>
                  <a:srgbClr val="0563C1"/>
                </a:solidFill>
                <a:latin typeface="+mj-lt"/>
                <a:ea typeface="+mj-ea"/>
                <a:cs typeface="+mj-cs"/>
                <a:sym typeface="Arial"/>
              </a:defRPr>
            </a:pPr>
            <a:r>
              <a:t>Example</a:t>
            </a:r>
            <a:r>
              <a:t> </a:t>
            </a:r>
            <a:r>
              <a:t>Procedure</a:t>
            </a:r>
            <a:r>
              <a:t> </a:t>
            </a:r>
            <a:r>
              <a:t>of</a:t>
            </a:r>
            <a:r>
              <a:t> </a:t>
            </a:r>
            <a:r>
              <a:t>Sampling,</a:t>
            </a:r>
            <a:r>
              <a:t> </a:t>
            </a:r>
            <a:r>
              <a:t>Sequencing</a:t>
            </a:r>
            <a:r>
              <a:t> </a:t>
            </a:r>
            <a:r>
              <a:t>and</a:t>
            </a:r>
            <a:r>
              <a:t> </a:t>
            </a:r>
            <a:r>
              <a:t>Analysis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4" name="image.png" descr="image.png"/>
          <p:cNvPicPr>
            <a:picLocks noChangeAspect="1"/>
          </p:cNvPicPr>
          <p:nvPr/>
        </p:nvPicPr>
        <p:blipFill>
          <a:blip r:embed="rId2">
            <a:extLst/>
          </a:blip>
          <a:stretch>
            <a:fillRect/>
          </a:stretch>
        </p:blipFill>
        <p:spPr>
          <a:xfrm>
            <a:off x="1313814" y="1216690"/>
            <a:ext cx="6516372" cy="4724371"/>
          </a:xfrm>
          <a:prstGeom prst="rect">
            <a:avLst/>
          </a:prstGeom>
          <a:ln w="12700">
            <a:miter lim="400000"/>
          </a:ln>
        </p:spPr>
      </p:pic>
      <p:sp>
        <p:nvSpPr>
          <p:cNvPr id="375" name="Obtain Your Data"/>
          <p:cNvSpPr txBox="1"/>
          <p:nvPr/>
        </p:nvSpPr>
        <p:spPr>
          <a:xfrm>
            <a:off x="502602" y="219392"/>
            <a:ext cx="7889876" cy="4827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Times New Roman"/>
                <a:ea typeface="Times New Roman"/>
                <a:cs typeface="Times New Roman"/>
                <a:sym typeface="Times New Roman"/>
              </a:defRPr>
            </a:pPr>
            <a:r>
              <a:t>Obtain Your 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makeblastdb –in SSU128_p1_teaching.fa.txt –dbtype nucl –hash_index…"/>
          <p:cNvSpPr txBox="1"/>
          <p:nvPr/>
        </p:nvSpPr>
        <p:spPr>
          <a:xfrm>
            <a:off x="-1" y="2205037"/>
            <a:ext cx="9144002" cy="33275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b="1">
                <a:latin typeface="Times New Roman"/>
                <a:ea typeface="Times New Roman"/>
                <a:cs typeface="Times New Roman"/>
                <a:sym typeface="Times New Roman"/>
              </a:defRPr>
            </a:pPr>
            <a:r>
              <a:t>makeblastdb</a:t>
            </a:r>
            <a:r>
              <a:t> </a:t>
            </a:r>
            <a:r>
              <a:t>–</a:t>
            </a:r>
            <a:r>
              <a:t>in</a:t>
            </a:r>
            <a:r>
              <a:t> </a:t>
            </a:r>
            <a:r>
              <a:t>SSU128_p1_teaching.fa.txt</a:t>
            </a:r>
            <a:r>
              <a:t> </a:t>
            </a:r>
            <a:r>
              <a:t>–</a:t>
            </a:r>
            <a:r>
              <a:t>dbtype</a:t>
            </a:r>
            <a:r>
              <a:t> </a:t>
            </a:r>
            <a:r>
              <a:t>nucl</a:t>
            </a:r>
            <a:r>
              <a:t> </a:t>
            </a:r>
            <a:r>
              <a:t>–</a:t>
            </a:r>
            <a:r>
              <a:t>hash_index</a:t>
            </a:r>
          </a:p>
          <a:p>
            <a:pPr lvl="1" algn="ctr">
              <a:defRPr b="1">
                <a:latin typeface="Times New Roman"/>
                <a:ea typeface="Times New Roman"/>
                <a:cs typeface="Times New Roman"/>
                <a:sym typeface="Times New Roman"/>
              </a:defRPr>
            </a:pPr>
          </a:p>
          <a:p>
            <a:pPr lvl="1" algn="ctr">
              <a:defRPr b="1">
                <a:latin typeface="Times New Roman"/>
                <a:ea typeface="Times New Roman"/>
                <a:cs typeface="Times New Roman"/>
                <a:sym typeface="Times New Roman"/>
              </a:defRPr>
            </a:pPr>
          </a:p>
          <a:p>
            <a:pPr lvl="1" algn="ctr">
              <a:defRPr b="1">
                <a:latin typeface="Times New Roman"/>
                <a:ea typeface="Times New Roman"/>
                <a:cs typeface="Times New Roman"/>
                <a:sym typeface="Times New Roman"/>
              </a:defRPr>
            </a:pPr>
            <a:r>
              <a:t>blastn</a:t>
            </a:r>
            <a:r>
              <a:t> </a:t>
            </a:r>
            <a:r>
              <a:t>–</a:t>
            </a:r>
            <a:r>
              <a:t>query</a:t>
            </a:r>
            <a:r>
              <a:t> </a:t>
            </a:r>
            <a:r>
              <a:t>02052015_anammox_R1.fastq-l180-q30_p90_R1.fq.fasta.txt</a:t>
            </a:r>
            <a:r>
              <a:t> </a:t>
            </a:r>
            <a:r>
              <a:t>–</a:t>
            </a:r>
            <a:r>
              <a:t>db</a:t>
            </a:r>
            <a:r>
              <a:t> </a:t>
            </a:r>
            <a:r>
              <a:t>SSU128_p1_teaching.fa.txt</a:t>
            </a:r>
            <a:r>
              <a:t> </a:t>
            </a:r>
            <a:r>
              <a:t>–</a:t>
            </a:r>
            <a:r>
              <a:t>outfmt</a:t>
            </a:r>
            <a:r>
              <a:t> </a:t>
            </a:r>
            <a:r>
              <a:t>6</a:t>
            </a:r>
            <a:r>
              <a:t> </a:t>
            </a:r>
            <a:r>
              <a:t>–</a:t>
            </a:r>
            <a:r>
              <a:t>out</a:t>
            </a:r>
            <a:r>
              <a:t> </a:t>
            </a:r>
            <a:r>
              <a:t>output.txt</a:t>
            </a:r>
            <a:r>
              <a:t> </a:t>
            </a:r>
            <a:r>
              <a:t>–</a:t>
            </a:r>
            <a:r>
              <a:t>evalue</a:t>
            </a:r>
            <a:r>
              <a:t> </a:t>
            </a:r>
            <a:r>
              <a:t>1e-3</a:t>
            </a:r>
            <a:r>
              <a:t> </a:t>
            </a:r>
            <a:r>
              <a:t>-max_target_seqs</a:t>
            </a:r>
            <a:r>
              <a:t> </a:t>
            </a:r>
            <a:r>
              <a:t>5</a:t>
            </a:r>
            <a:r>
              <a:t> </a:t>
            </a:r>
            <a:r>
              <a:t>–</a:t>
            </a:r>
            <a:r>
              <a:t>num_threads</a:t>
            </a:r>
            <a:r>
              <a:t> </a:t>
            </a:r>
            <a:r>
              <a:t>2</a:t>
            </a: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7" name="image.png" descr="image.png"/>
          <p:cNvPicPr>
            <a:picLocks noChangeAspect="1"/>
          </p:cNvPicPr>
          <p:nvPr/>
        </p:nvPicPr>
        <p:blipFill>
          <a:blip r:embed="rId2">
            <a:extLst/>
          </a:blip>
          <a:stretch>
            <a:fillRect/>
          </a:stretch>
        </p:blipFill>
        <p:spPr>
          <a:xfrm>
            <a:off x="0" y="509587"/>
            <a:ext cx="9144000" cy="583882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9" name="image.png" descr="image.png"/>
          <p:cNvPicPr>
            <a:picLocks noChangeAspect="1"/>
          </p:cNvPicPr>
          <p:nvPr/>
        </p:nvPicPr>
        <p:blipFill>
          <a:blip r:embed="rId2">
            <a:extLst/>
          </a:blip>
          <a:stretch>
            <a:fillRect/>
          </a:stretch>
        </p:blipFill>
        <p:spPr>
          <a:xfrm>
            <a:off x="0" y="31750"/>
            <a:ext cx="9144000" cy="67945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1" name="image.png" descr="image.png"/>
          <p:cNvPicPr>
            <a:picLocks noChangeAspect="1"/>
          </p:cNvPicPr>
          <p:nvPr/>
        </p:nvPicPr>
        <p:blipFill>
          <a:blip r:embed="rId2">
            <a:extLst/>
          </a:blip>
          <a:stretch>
            <a:fillRect/>
          </a:stretch>
        </p:blipFill>
        <p:spPr>
          <a:xfrm>
            <a:off x="0" y="225425"/>
            <a:ext cx="9144000" cy="645795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Procedure"/>
          <p:cNvSpPr txBox="1"/>
          <p:nvPr/>
        </p:nvSpPr>
        <p:spPr>
          <a:xfrm>
            <a:off x="474662" y="87312"/>
            <a:ext cx="7889876"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sz="1600">
                <a:solidFill>
                  <a:srgbClr val="0563C1"/>
                </a:solidFill>
                <a:latin typeface="+mj-lt"/>
                <a:ea typeface="+mj-ea"/>
                <a:cs typeface="+mj-cs"/>
                <a:sym typeface="Arial"/>
              </a:defRPr>
            </a:pPr>
            <a:r>
              <a:t>Procedure</a:t>
            </a:r>
          </a:p>
        </p:txBody>
      </p:sp>
      <p:pic>
        <p:nvPicPr>
          <p:cNvPr id="384" name="dna-ch150.jpg" descr="dna-ch150.jpg"/>
          <p:cNvPicPr>
            <a:picLocks noChangeAspect="1"/>
          </p:cNvPicPr>
          <p:nvPr/>
        </p:nvPicPr>
        <p:blipFill>
          <a:blip r:embed="rId2">
            <a:extLst/>
          </a:blip>
          <a:stretch>
            <a:fillRect/>
          </a:stretch>
        </p:blipFill>
        <p:spPr>
          <a:xfrm>
            <a:off x="2619375" y="1862137"/>
            <a:ext cx="1079500" cy="1079501"/>
          </a:xfrm>
          <a:prstGeom prst="rect">
            <a:avLst/>
          </a:prstGeom>
          <a:ln w="12700">
            <a:miter lim="400000"/>
          </a:ln>
        </p:spPr>
      </p:pic>
      <p:sp>
        <p:nvSpPr>
          <p:cNvPr id="385" name="线条"/>
          <p:cNvSpPr/>
          <p:nvPr/>
        </p:nvSpPr>
        <p:spPr>
          <a:xfrm flipV="1">
            <a:off x="3521074" y="2401887"/>
            <a:ext cx="609601" cy="7938"/>
          </a:xfrm>
          <a:prstGeom prst="line">
            <a:avLst/>
          </a:prstGeom>
          <a:ln w="25400">
            <a:solidFill>
              <a:srgbClr val="000000"/>
            </a:solidFill>
            <a:miter/>
            <a:tailEnd type="triangle"/>
          </a:ln>
        </p:spPr>
        <p:txBody>
          <a:bodyPr lIns="45719" rIns="45719"/>
          <a:lstStyle/>
          <a:p>
            <a:pPr/>
          </a:p>
        </p:txBody>
      </p:sp>
      <p:pic>
        <p:nvPicPr>
          <p:cNvPr id="386" name="屏幕快照 2015-04-02 下午2.36.51.png" descr="屏幕快照 2015-04-02 下午2.36.51.png"/>
          <p:cNvPicPr>
            <a:picLocks noChangeAspect="1"/>
          </p:cNvPicPr>
          <p:nvPr/>
        </p:nvPicPr>
        <p:blipFill>
          <a:blip r:embed="rId3">
            <a:extLst/>
          </a:blip>
          <a:stretch>
            <a:fillRect/>
          </a:stretch>
        </p:blipFill>
        <p:spPr>
          <a:xfrm>
            <a:off x="4144962" y="2041525"/>
            <a:ext cx="736601" cy="177800"/>
          </a:xfrm>
          <a:prstGeom prst="rect">
            <a:avLst/>
          </a:prstGeom>
          <a:ln w="12700">
            <a:miter lim="400000"/>
          </a:ln>
        </p:spPr>
      </p:pic>
      <p:pic>
        <p:nvPicPr>
          <p:cNvPr id="387" name="屏幕快照 2015-04-02 下午2.36.51.png" descr="屏幕快照 2015-04-02 下午2.36.51.png"/>
          <p:cNvPicPr>
            <a:picLocks noChangeAspect="1"/>
          </p:cNvPicPr>
          <p:nvPr/>
        </p:nvPicPr>
        <p:blipFill>
          <a:blip r:embed="rId3">
            <a:extLst/>
          </a:blip>
          <a:stretch>
            <a:fillRect/>
          </a:stretch>
        </p:blipFill>
        <p:spPr>
          <a:xfrm>
            <a:off x="4114800" y="2193925"/>
            <a:ext cx="736600" cy="177800"/>
          </a:xfrm>
          <a:prstGeom prst="rect">
            <a:avLst/>
          </a:prstGeom>
          <a:ln w="12700">
            <a:miter lim="400000"/>
          </a:ln>
        </p:spPr>
      </p:pic>
      <p:pic>
        <p:nvPicPr>
          <p:cNvPr id="388" name="屏幕快照 2015-04-02 下午2.36.51.png" descr="屏幕快照 2015-04-02 下午2.36.51.png"/>
          <p:cNvPicPr>
            <a:picLocks noChangeAspect="1"/>
          </p:cNvPicPr>
          <p:nvPr/>
        </p:nvPicPr>
        <p:blipFill>
          <a:blip r:embed="rId3">
            <a:extLst/>
          </a:blip>
          <a:stretch>
            <a:fillRect/>
          </a:stretch>
        </p:blipFill>
        <p:spPr>
          <a:xfrm>
            <a:off x="4233862" y="2468562"/>
            <a:ext cx="736601" cy="177801"/>
          </a:xfrm>
          <a:prstGeom prst="rect">
            <a:avLst/>
          </a:prstGeom>
          <a:ln w="12700">
            <a:miter lim="400000"/>
          </a:ln>
        </p:spPr>
      </p:pic>
      <p:pic>
        <p:nvPicPr>
          <p:cNvPr id="389" name="屏幕快照 2015-04-02 下午2.36.51.png" descr="屏幕快照 2015-04-02 下午2.36.51.png"/>
          <p:cNvPicPr>
            <a:picLocks noChangeAspect="1"/>
          </p:cNvPicPr>
          <p:nvPr/>
        </p:nvPicPr>
        <p:blipFill>
          <a:blip r:embed="rId3">
            <a:extLst/>
          </a:blip>
          <a:stretch>
            <a:fillRect/>
          </a:stretch>
        </p:blipFill>
        <p:spPr>
          <a:xfrm>
            <a:off x="4148137" y="2346325"/>
            <a:ext cx="736601" cy="177800"/>
          </a:xfrm>
          <a:prstGeom prst="rect">
            <a:avLst/>
          </a:prstGeom>
          <a:ln w="12700">
            <a:miter lim="400000"/>
          </a:ln>
        </p:spPr>
      </p:pic>
      <p:pic>
        <p:nvPicPr>
          <p:cNvPr id="390" name="image.jpeg" descr="image.jpeg"/>
          <p:cNvPicPr>
            <a:picLocks noChangeAspect="1"/>
          </p:cNvPicPr>
          <p:nvPr/>
        </p:nvPicPr>
        <p:blipFill>
          <a:blip r:embed="rId4">
            <a:extLst/>
          </a:blip>
          <a:stretch>
            <a:fillRect/>
          </a:stretch>
        </p:blipFill>
        <p:spPr>
          <a:xfrm>
            <a:off x="1285875" y="1924050"/>
            <a:ext cx="703263" cy="939800"/>
          </a:xfrm>
          <a:prstGeom prst="rect">
            <a:avLst/>
          </a:prstGeom>
          <a:ln w="12700">
            <a:miter lim="400000"/>
          </a:ln>
        </p:spPr>
      </p:pic>
      <p:sp>
        <p:nvSpPr>
          <p:cNvPr id="391" name="线条"/>
          <p:cNvSpPr/>
          <p:nvPr/>
        </p:nvSpPr>
        <p:spPr>
          <a:xfrm flipV="1">
            <a:off x="2166937" y="2401887"/>
            <a:ext cx="609601" cy="7938"/>
          </a:xfrm>
          <a:prstGeom prst="line">
            <a:avLst/>
          </a:prstGeom>
          <a:ln w="25400">
            <a:solidFill>
              <a:srgbClr val="000000"/>
            </a:solidFill>
            <a:miter/>
            <a:tailEnd type="triangle"/>
          </a:ln>
        </p:spPr>
        <p:txBody>
          <a:bodyPr lIns="45719" rIns="45719"/>
          <a:lstStyle/>
          <a:p>
            <a:pPr/>
          </a:p>
        </p:txBody>
      </p:sp>
      <p:sp>
        <p:nvSpPr>
          <p:cNvPr id="392" name="Sampling"/>
          <p:cNvSpPr txBox="1"/>
          <p:nvPr/>
        </p:nvSpPr>
        <p:spPr>
          <a:xfrm>
            <a:off x="1041400" y="1100137"/>
            <a:ext cx="12446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0563C1"/>
                </a:solidFill>
                <a:latin typeface="+mj-lt"/>
                <a:ea typeface="+mj-ea"/>
                <a:cs typeface="+mj-cs"/>
                <a:sym typeface="Arial"/>
              </a:defRPr>
            </a:lvl1pPr>
          </a:lstStyle>
          <a:p>
            <a:pPr/>
            <a:r>
              <a:t>Sampling</a:t>
            </a:r>
          </a:p>
        </p:txBody>
      </p:sp>
      <p:sp>
        <p:nvSpPr>
          <p:cNvPr id="393" name="DNA/RNA extraction"/>
          <p:cNvSpPr txBox="1"/>
          <p:nvPr/>
        </p:nvSpPr>
        <p:spPr>
          <a:xfrm>
            <a:off x="2436812" y="703262"/>
            <a:ext cx="1244601"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600">
                <a:solidFill>
                  <a:srgbClr val="0563C1"/>
                </a:solidFill>
                <a:latin typeface="+mj-lt"/>
                <a:ea typeface="+mj-ea"/>
                <a:cs typeface="+mj-cs"/>
                <a:sym typeface="Arial"/>
              </a:defRPr>
            </a:pPr>
            <a:r>
              <a:t>DNA/RNA</a:t>
            </a:r>
            <a:r>
              <a:t> </a:t>
            </a:r>
            <a:r>
              <a:t>extraction</a:t>
            </a:r>
          </a:p>
        </p:txBody>
      </p:sp>
      <p:sp>
        <p:nvSpPr>
          <p:cNvPr id="394" name="PCR"/>
          <p:cNvSpPr txBox="1"/>
          <p:nvPr/>
        </p:nvSpPr>
        <p:spPr>
          <a:xfrm>
            <a:off x="3841750" y="1201737"/>
            <a:ext cx="1244600"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0563C1"/>
                </a:solidFill>
                <a:latin typeface="+mj-lt"/>
                <a:ea typeface="+mj-ea"/>
                <a:cs typeface="+mj-cs"/>
                <a:sym typeface="Arial"/>
              </a:defRPr>
            </a:lvl1pPr>
          </a:lstStyle>
          <a:p>
            <a:pPr/>
            <a:r>
              <a:t>PCR</a:t>
            </a:r>
          </a:p>
        </p:txBody>
      </p:sp>
      <p:sp>
        <p:nvSpPr>
          <p:cNvPr id="395" name="线条"/>
          <p:cNvSpPr/>
          <p:nvPr/>
        </p:nvSpPr>
        <p:spPr>
          <a:xfrm flipV="1">
            <a:off x="4851399" y="2392362"/>
            <a:ext cx="609602" cy="9526"/>
          </a:xfrm>
          <a:prstGeom prst="line">
            <a:avLst/>
          </a:prstGeom>
          <a:ln w="25400">
            <a:solidFill>
              <a:srgbClr val="000000"/>
            </a:solidFill>
            <a:miter/>
            <a:tailEnd type="triangle"/>
          </a:ln>
        </p:spPr>
        <p:txBody>
          <a:bodyPr lIns="45719" rIns="45719"/>
          <a:lstStyle/>
          <a:p>
            <a:pPr/>
          </a:p>
        </p:txBody>
      </p:sp>
      <p:pic>
        <p:nvPicPr>
          <p:cNvPr id="396" name="屏幕快照 2015-04-02 下午2.40.29.png" descr="屏幕快照 2015-04-02 下午2.40.29.png"/>
          <p:cNvPicPr>
            <a:picLocks noChangeAspect="1"/>
          </p:cNvPicPr>
          <p:nvPr/>
        </p:nvPicPr>
        <p:blipFill>
          <a:blip r:embed="rId5">
            <a:extLst/>
          </a:blip>
          <a:stretch>
            <a:fillRect/>
          </a:stretch>
        </p:blipFill>
        <p:spPr>
          <a:xfrm>
            <a:off x="5475287" y="1638300"/>
            <a:ext cx="2100263" cy="1476375"/>
          </a:xfrm>
          <a:prstGeom prst="rect">
            <a:avLst/>
          </a:prstGeom>
          <a:ln w="12700">
            <a:miter lim="400000"/>
          </a:ln>
        </p:spPr>
      </p:pic>
      <p:sp>
        <p:nvSpPr>
          <p:cNvPr id="397" name="Miseq sequencing"/>
          <p:cNvSpPr txBox="1"/>
          <p:nvPr/>
        </p:nvSpPr>
        <p:spPr>
          <a:xfrm>
            <a:off x="5475287" y="1201737"/>
            <a:ext cx="2100263"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600">
                <a:solidFill>
                  <a:srgbClr val="0563C1"/>
                </a:solidFill>
                <a:latin typeface="+mj-lt"/>
                <a:ea typeface="+mj-ea"/>
                <a:cs typeface="+mj-cs"/>
                <a:sym typeface="Arial"/>
              </a:defRPr>
            </a:pPr>
            <a:r>
              <a:t>Miseq</a:t>
            </a:r>
            <a:r>
              <a:t> </a:t>
            </a:r>
            <a:r>
              <a:t>sequencing</a:t>
            </a:r>
          </a:p>
        </p:txBody>
      </p:sp>
      <p:sp>
        <p:nvSpPr>
          <p:cNvPr id="398" name="线条"/>
          <p:cNvSpPr/>
          <p:nvPr/>
        </p:nvSpPr>
        <p:spPr>
          <a:xfrm>
            <a:off x="6789737" y="3236912"/>
            <a:ext cx="1" cy="301626"/>
          </a:xfrm>
          <a:prstGeom prst="line">
            <a:avLst/>
          </a:prstGeom>
          <a:ln w="25400">
            <a:solidFill>
              <a:srgbClr val="000000"/>
            </a:solidFill>
            <a:miter/>
            <a:tailEnd type="triangle"/>
          </a:ln>
        </p:spPr>
        <p:txBody>
          <a:bodyPr lIns="45719" rIns="45719"/>
          <a:lstStyle/>
          <a:p>
            <a:pPr/>
          </a:p>
        </p:txBody>
      </p:sp>
      <p:grpSp>
        <p:nvGrpSpPr>
          <p:cNvPr id="401" name="成组"/>
          <p:cNvGrpSpPr/>
          <p:nvPr/>
        </p:nvGrpSpPr>
        <p:grpSpPr>
          <a:xfrm>
            <a:off x="5588000" y="3630612"/>
            <a:ext cx="2935288" cy="1414463"/>
            <a:chOff x="0" y="0"/>
            <a:chExt cx="2935287" cy="1414461"/>
          </a:xfrm>
        </p:grpSpPr>
        <p:sp>
          <p:nvSpPr>
            <p:cNvPr id="399" name="CTGAACTCCTACGGGTAG ……"/>
            <p:cNvSpPr txBox="1"/>
            <p:nvPr/>
          </p:nvSpPr>
          <p:spPr>
            <a:xfrm>
              <a:off x="0" y="33337"/>
              <a:ext cx="2817812" cy="1336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sz="1200">
                  <a:solidFill>
                    <a:srgbClr val="0000FF"/>
                  </a:solidFill>
                </a:defRPr>
              </a:pPr>
              <a:r>
                <a:t>CTGAAC</a:t>
              </a:r>
              <a:r>
                <a:rPr>
                  <a:solidFill>
                    <a:srgbClr val="000000"/>
                  </a:solidFill>
                </a:rPr>
                <a:t>TCCTACGGGTAG</a:t>
              </a:r>
              <a:r>
                <a:rPr>
                  <a:solidFill>
                    <a:srgbClr val="000000"/>
                  </a:solidFill>
                </a:rPr>
                <a:t> </a:t>
              </a:r>
              <a:r>
                <a:rPr>
                  <a:solidFill>
                    <a:srgbClr val="000000"/>
                  </a:solidFill>
                </a:rPr>
                <a:t>…</a:t>
              </a:r>
            </a:p>
            <a:p>
              <a:pPr algn="ctr">
                <a:defRPr sz="1200">
                  <a:solidFill>
                    <a:srgbClr val="0000FF"/>
                  </a:solidFill>
                </a:defRPr>
              </a:pPr>
              <a:r>
                <a:t>CTGAAC</a:t>
              </a:r>
              <a:r>
                <a:rPr>
                  <a:solidFill>
                    <a:srgbClr val="000000"/>
                  </a:solidFill>
                </a:rPr>
                <a:t>AGCTAGTCGGCG</a:t>
              </a:r>
              <a:r>
                <a:rPr>
                  <a:solidFill>
                    <a:srgbClr val="000000"/>
                  </a:solidFill>
                </a:rPr>
                <a:t> </a:t>
              </a:r>
              <a:r>
                <a:rPr>
                  <a:solidFill>
                    <a:srgbClr val="000000"/>
                  </a:solidFill>
                </a:rPr>
                <a:t>…</a:t>
              </a:r>
            </a:p>
            <a:p>
              <a:pPr algn="ctr">
                <a:defRPr sz="1200">
                  <a:solidFill>
                    <a:srgbClr val="FF6600"/>
                  </a:solidFill>
                </a:defRPr>
              </a:pPr>
              <a:r>
                <a:t>AGAGAT</a:t>
              </a:r>
              <a:r>
                <a:rPr>
                  <a:solidFill>
                    <a:srgbClr val="000000"/>
                  </a:solidFill>
                </a:rPr>
                <a:t>TGCGATTACATC</a:t>
              </a:r>
              <a:r>
                <a:rPr>
                  <a:solidFill>
                    <a:srgbClr val="000000"/>
                  </a:solidFill>
                </a:rPr>
                <a:t> </a:t>
              </a:r>
              <a:r>
                <a:rPr>
                  <a:solidFill>
                    <a:srgbClr val="000000"/>
                  </a:solidFill>
                </a:rPr>
                <a:t>…</a:t>
              </a:r>
            </a:p>
            <a:p>
              <a:pPr algn="ctr">
                <a:defRPr sz="1200">
                  <a:solidFill>
                    <a:srgbClr val="FF6600"/>
                  </a:solidFill>
                </a:defRPr>
              </a:pPr>
              <a:r>
                <a:t>AGAGAT</a:t>
              </a:r>
              <a:r>
                <a:rPr>
                  <a:solidFill>
                    <a:srgbClr val="000000"/>
                  </a:solidFill>
                </a:rPr>
                <a:t>TTTCAGTGGGCG</a:t>
              </a:r>
              <a:r>
                <a:rPr>
                  <a:solidFill>
                    <a:srgbClr val="000000"/>
                  </a:solidFill>
                </a:rPr>
                <a:t> </a:t>
              </a:r>
              <a:r>
                <a:rPr>
                  <a:solidFill>
                    <a:srgbClr val="000000"/>
                  </a:solidFill>
                </a:rPr>
                <a:t>…</a:t>
              </a:r>
            </a:p>
            <a:p>
              <a:pPr algn="ctr">
                <a:defRPr sz="1200">
                  <a:solidFill>
                    <a:srgbClr val="FFC000"/>
                  </a:solidFill>
                </a:defRPr>
              </a:pPr>
              <a:r>
                <a:t>TTAGGC</a:t>
              </a:r>
              <a:r>
                <a:rPr>
                  <a:solidFill>
                    <a:srgbClr val="000000"/>
                  </a:solidFill>
                </a:rPr>
                <a:t>TCTCTAGGGGCC</a:t>
              </a:r>
              <a:r>
                <a:rPr>
                  <a:solidFill>
                    <a:srgbClr val="000000"/>
                  </a:solidFill>
                </a:rPr>
                <a:t> </a:t>
              </a:r>
              <a:r>
                <a:rPr>
                  <a:solidFill>
                    <a:srgbClr val="000000"/>
                  </a:solidFill>
                </a:rPr>
                <a:t>…</a:t>
              </a:r>
            </a:p>
            <a:p>
              <a:pPr algn="ctr">
                <a:defRPr sz="1200">
                  <a:solidFill>
                    <a:schemeClr val="accent4"/>
                  </a:solidFill>
                </a:defRPr>
              </a:pPr>
              <a:r>
                <a:t>TTAGGC</a:t>
              </a:r>
              <a:r>
                <a:rPr>
                  <a:solidFill>
                    <a:srgbClr val="000000"/>
                  </a:solidFill>
                </a:rPr>
                <a:t>AACGTGCAGTCA</a:t>
              </a:r>
              <a:r>
                <a:rPr>
                  <a:solidFill>
                    <a:srgbClr val="000000"/>
                  </a:solidFill>
                </a:rPr>
                <a:t> </a:t>
              </a:r>
              <a:r>
                <a:rPr>
                  <a:solidFill>
                    <a:srgbClr val="000000"/>
                  </a:solidFill>
                </a:rPr>
                <a:t>…</a:t>
              </a:r>
            </a:p>
            <a:p>
              <a:pPr algn="ctr">
                <a:defRPr sz="1200"/>
              </a:pPr>
              <a:r>
                <a:t>…</a:t>
              </a:r>
            </a:p>
          </p:txBody>
        </p:sp>
        <p:sp>
          <p:nvSpPr>
            <p:cNvPr id="400" name="形状"/>
            <p:cNvSpPr/>
            <p:nvPr/>
          </p:nvSpPr>
          <p:spPr>
            <a:xfrm rot="5400000">
              <a:off x="760412" y="-760413"/>
              <a:ext cx="1414463" cy="2935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000" y="0"/>
                  </a:lnTo>
                  <a:lnTo>
                    <a:pt x="21600" y="2415"/>
                  </a:lnTo>
                  <a:lnTo>
                    <a:pt x="21600" y="21600"/>
                  </a:lnTo>
                  <a:lnTo>
                    <a:pt x="0" y="21600"/>
                  </a:lnTo>
                  <a:lnTo>
                    <a:pt x="0" y="0"/>
                  </a:lnTo>
                  <a:close/>
                </a:path>
              </a:pathLst>
            </a:custGeom>
            <a:noFill/>
            <a:ln w="6350" cap="flat">
              <a:solidFill>
                <a:srgbClr val="595959"/>
              </a:solidFill>
              <a:prstDash val="solid"/>
              <a:miter lim="800000"/>
            </a:ln>
            <a:effectLst/>
          </p:spPr>
          <p:txBody>
            <a:bodyPr wrap="square" lIns="45719" tIns="45719" rIns="45719" bIns="45719" numCol="1" anchor="ctr">
              <a:noAutofit/>
            </a:bodyPr>
            <a:lstStyle/>
            <a:p>
              <a:pPr>
                <a:defRPr>
                  <a:solidFill>
                    <a:srgbClr val="0563C1"/>
                  </a:solidFill>
                  <a:latin typeface="+mj-lt"/>
                  <a:ea typeface="+mj-ea"/>
                  <a:cs typeface="+mj-cs"/>
                  <a:sym typeface="Arial"/>
                </a:defRPr>
              </a:pPr>
            </a:p>
          </p:txBody>
        </p:sp>
      </p:grpSp>
      <p:sp>
        <p:nvSpPr>
          <p:cNvPr id="402" name="Sequence data"/>
          <p:cNvSpPr txBox="1"/>
          <p:nvPr/>
        </p:nvSpPr>
        <p:spPr>
          <a:xfrm>
            <a:off x="5799137" y="5127625"/>
            <a:ext cx="2100263"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600">
                <a:solidFill>
                  <a:srgbClr val="0563C1"/>
                </a:solidFill>
                <a:latin typeface="+mj-lt"/>
                <a:ea typeface="+mj-ea"/>
                <a:cs typeface="+mj-cs"/>
                <a:sym typeface="Arial"/>
              </a:defRPr>
            </a:pPr>
            <a:r>
              <a:t>Sequence</a:t>
            </a:r>
            <a:r>
              <a:t> </a:t>
            </a:r>
            <a:r>
              <a:t>data</a:t>
            </a:r>
          </a:p>
        </p:txBody>
      </p:sp>
      <p:sp>
        <p:nvSpPr>
          <p:cNvPr id="403" name="线条"/>
          <p:cNvSpPr/>
          <p:nvPr/>
        </p:nvSpPr>
        <p:spPr>
          <a:xfrm flipH="1">
            <a:off x="4910137" y="4341812"/>
            <a:ext cx="609601" cy="11114"/>
          </a:xfrm>
          <a:prstGeom prst="line">
            <a:avLst/>
          </a:prstGeom>
          <a:ln w="25400">
            <a:solidFill>
              <a:srgbClr val="000000"/>
            </a:solidFill>
            <a:miter/>
            <a:tailEnd type="triangle"/>
          </a:ln>
        </p:spPr>
        <p:txBody>
          <a:bodyPr lIns="45719" rIns="45719"/>
          <a:lstStyle/>
          <a:p>
            <a:pPr/>
          </a:p>
        </p:txBody>
      </p:sp>
      <p:pic>
        <p:nvPicPr>
          <p:cNvPr id="404" name="屏幕快照 2015-04-02 下午2.55.40.png" descr="屏幕快照 2015-04-02 下午2.55.40.png"/>
          <p:cNvPicPr>
            <a:picLocks noChangeAspect="1"/>
          </p:cNvPicPr>
          <p:nvPr/>
        </p:nvPicPr>
        <p:blipFill>
          <a:blip r:embed="rId6">
            <a:extLst/>
          </a:blip>
          <a:stretch>
            <a:fillRect/>
          </a:stretch>
        </p:blipFill>
        <p:spPr>
          <a:xfrm>
            <a:off x="922337" y="3630612"/>
            <a:ext cx="1452563" cy="1474788"/>
          </a:xfrm>
          <a:prstGeom prst="rect">
            <a:avLst/>
          </a:prstGeom>
          <a:ln w="12700">
            <a:miter lim="400000"/>
          </a:ln>
        </p:spPr>
      </p:pic>
      <p:sp>
        <p:nvSpPr>
          <p:cNvPr id="405" name="线条"/>
          <p:cNvSpPr/>
          <p:nvPr/>
        </p:nvSpPr>
        <p:spPr>
          <a:xfrm flipH="1">
            <a:off x="2505075" y="4357687"/>
            <a:ext cx="609601" cy="11114"/>
          </a:xfrm>
          <a:prstGeom prst="line">
            <a:avLst/>
          </a:prstGeom>
          <a:ln w="25400">
            <a:solidFill>
              <a:srgbClr val="000000"/>
            </a:solidFill>
            <a:miter/>
            <a:tailEnd type="triangle"/>
          </a:ln>
        </p:spPr>
        <p:txBody>
          <a:bodyPr lIns="45719" rIns="45719"/>
          <a:lstStyle/>
          <a:p>
            <a:pPr/>
          </a:p>
        </p:txBody>
      </p:sp>
      <p:grpSp>
        <p:nvGrpSpPr>
          <p:cNvPr id="476" name="成组"/>
          <p:cNvGrpSpPr/>
          <p:nvPr/>
        </p:nvGrpSpPr>
        <p:grpSpPr>
          <a:xfrm>
            <a:off x="3405187" y="3538537"/>
            <a:ext cx="1308101" cy="1627188"/>
            <a:chOff x="0" y="0"/>
            <a:chExt cx="1308100" cy="1627187"/>
          </a:xfrm>
        </p:grpSpPr>
        <p:sp>
          <p:nvSpPr>
            <p:cNvPr id="406" name="线条"/>
            <p:cNvSpPr/>
            <p:nvPr/>
          </p:nvSpPr>
          <p:spPr>
            <a:xfrm>
              <a:off x="7937" y="966787"/>
              <a:ext cx="398464"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grpSp>
          <p:nvGrpSpPr>
            <p:cNvPr id="416" name="成组"/>
            <p:cNvGrpSpPr/>
            <p:nvPr/>
          </p:nvGrpSpPr>
          <p:grpSpPr>
            <a:xfrm>
              <a:off x="6349" y="566737"/>
              <a:ext cx="403226" cy="438151"/>
              <a:chOff x="0" y="0"/>
              <a:chExt cx="403224" cy="438150"/>
            </a:xfrm>
          </p:grpSpPr>
          <p:sp>
            <p:nvSpPr>
              <p:cNvPr id="407" name="线条"/>
              <p:cNvSpPr/>
              <p:nvPr/>
            </p:nvSpPr>
            <p:spPr>
              <a:xfrm>
                <a:off x="3175" y="214313"/>
                <a:ext cx="396875"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08" name="线条"/>
              <p:cNvSpPr/>
              <p:nvPr/>
            </p:nvSpPr>
            <p:spPr>
              <a:xfrm>
                <a:off x="-1" y="349250"/>
                <a:ext cx="396876"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09" name="线条"/>
              <p:cNvSpPr/>
              <p:nvPr/>
            </p:nvSpPr>
            <p:spPr>
              <a:xfrm>
                <a:off x="6349" y="373063"/>
                <a:ext cx="396876"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0" name="线条"/>
              <p:cNvSpPr/>
              <p:nvPr/>
            </p:nvSpPr>
            <p:spPr>
              <a:xfrm>
                <a:off x="3175" y="436563"/>
                <a:ext cx="396875"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1" name="线条"/>
              <p:cNvSpPr/>
              <p:nvPr/>
            </p:nvSpPr>
            <p:spPr>
              <a:xfrm>
                <a:off x="6349" y="173038"/>
                <a:ext cx="396876"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2" name="线条"/>
              <p:cNvSpPr/>
              <p:nvPr/>
            </p:nvSpPr>
            <p:spPr>
              <a:xfrm>
                <a:off x="3175" y="255588"/>
                <a:ext cx="396875"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3" name="线条"/>
              <p:cNvSpPr/>
              <p:nvPr/>
            </p:nvSpPr>
            <p:spPr>
              <a:xfrm>
                <a:off x="6349" y="96838"/>
                <a:ext cx="396876"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4" name="线条"/>
              <p:cNvSpPr/>
              <p:nvPr/>
            </p:nvSpPr>
            <p:spPr>
              <a:xfrm>
                <a:off x="6349" y="0"/>
                <a:ext cx="396876"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5" name="线条"/>
              <p:cNvSpPr/>
              <p:nvPr/>
            </p:nvSpPr>
            <p:spPr>
              <a:xfrm>
                <a:off x="3175" y="30163"/>
                <a:ext cx="396875"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grpSp>
        <p:grpSp>
          <p:nvGrpSpPr>
            <p:cNvPr id="430" name="成组"/>
            <p:cNvGrpSpPr/>
            <p:nvPr/>
          </p:nvGrpSpPr>
          <p:grpSpPr>
            <a:xfrm>
              <a:off x="-1" y="1082675"/>
              <a:ext cx="409576" cy="544513"/>
              <a:chOff x="0" y="0"/>
              <a:chExt cx="409574" cy="544512"/>
            </a:xfrm>
          </p:grpSpPr>
          <p:sp>
            <p:nvSpPr>
              <p:cNvPr id="417" name="线条"/>
              <p:cNvSpPr/>
              <p:nvPr/>
            </p:nvSpPr>
            <p:spPr>
              <a:xfrm>
                <a:off x="7937" y="39687"/>
                <a:ext cx="398463"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8" name="线条"/>
              <p:cNvSpPr/>
              <p:nvPr/>
            </p:nvSpPr>
            <p:spPr>
              <a:xfrm>
                <a:off x="11112" y="131762"/>
                <a:ext cx="398463"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19" name="线条"/>
              <p:cNvSpPr/>
              <p:nvPr/>
            </p:nvSpPr>
            <p:spPr>
              <a:xfrm>
                <a:off x="11112" y="247650"/>
                <a:ext cx="398463"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0" name="线条"/>
              <p:cNvSpPr/>
              <p:nvPr/>
            </p:nvSpPr>
            <p:spPr>
              <a:xfrm>
                <a:off x="7937" y="325437"/>
                <a:ext cx="398463"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1" name="线条"/>
              <p:cNvSpPr/>
              <p:nvPr/>
            </p:nvSpPr>
            <p:spPr>
              <a:xfrm>
                <a:off x="7937" y="0"/>
                <a:ext cx="398463"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2" name="线条"/>
              <p:cNvSpPr/>
              <p:nvPr/>
            </p:nvSpPr>
            <p:spPr>
              <a:xfrm>
                <a:off x="7937" y="85725"/>
                <a:ext cx="398463"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3" name="线条"/>
              <p:cNvSpPr/>
              <p:nvPr/>
            </p:nvSpPr>
            <p:spPr>
              <a:xfrm>
                <a:off x="4761" y="211137"/>
                <a:ext cx="398464"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4" name="线条"/>
              <p:cNvSpPr/>
              <p:nvPr/>
            </p:nvSpPr>
            <p:spPr>
              <a:xfrm>
                <a:off x="0" y="284162"/>
                <a:ext cx="398462"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25" name="线条"/>
              <p:cNvSpPr/>
              <p:nvPr/>
            </p:nvSpPr>
            <p:spPr>
              <a:xfrm>
                <a:off x="11112" y="441325"/>
                <a:ext cx="398463" cy="1588"/>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sp>
            <p:nvSpPr>
              <p:cNvPr id="426" name="线条"/>
              <p:cNvSpPr/>
              <p:nvPr/>
            </p:nvSpPr>
            <p:spPr>
              <a:xfrm>
                <a:off x="7937" y="514350"/>
                <a:ext cx="398463" cy="1"/>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sp>
            <p:nvSpPr>
              <p:cNvPr id="427" name="线条"/>
              <p:cNvSpPr/>
              <p:nvPr/>
            </p:nvSpPr>
            <p:spPr>
              <a:xfrm>
                <a:off x="7937" y="477837"/>
                <a:ext cx="398463" cy="1"/>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sp>
            <p:nvSpPr>
              <p:cNvPr id="428" name="线条"/>
              <p:cNvSpPr/>
              <p:nvPr/>
            </p:nvSpPr>
            <p:spPr>
              <a:xfrm>
                <a:off x="11112" y="542925"/>
                <a:ext cx="398463" cy="1588"/>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sp>
            <p:nvSpPr>
              <p:cNvPr id="429" name="线条"/>
              <p:cNvSpPr/>
              <p:nvPr/>
            </p:nvSpPr>
            <p:spPr>
              <a:xfrm>
                <a:off x="11112" y="406400"/>
                <a:ext cx="398463" cy="1588"/>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grpSp>
        <p:grpSp>
          <p:nvGrpSpPr>
            <p:cNvPr id="436" name="成组"/>
            <p:cNvGrpSpPr/>
            <p:nvPr/>
          </p:nvGrpSpPr>
          <p:grpSpPr>
            <a:xfrm>
              <a:off x="7937" y="342900"/>
              <a:ext cx="403225" cy="158750"/>
              <a:chOff x="0" y="0"/>
              <a:chExt cx="403224" cy="158749"/>
            </a:xfrm>
          </p:grpSpPr>
          <p:sp>
            <p:nvSpPr>
              <p:cNvPr id="431" name="线条"/>
              <p:cNvSpPr/>
              <p:nvPr/>
            </p:nvSpPr>
            <p:spPr>
              <a:xfrm>
                <a:off x="3175" y="55562"/>
                <a:ext cx="398463"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2" name="线条"/>
              <p:cNvSpPr/>
              <p:nvPr/>
            </p:nvSpPr>
            <p:spPr>
              <a:xfrm>
                <a:off x="0" y="120649"/>
                <a:ext cx="398463"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3" name="线条"/>
              <p:cNvSpPr/>
              <p:nvPr/>
            </p:nvSpPr>
            <p:spPr>
              <a:xfrm>
                <a:off x="-1" y="85724"/>
                <a:ext cx="398464"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4" name="线条"/>
              <p:cNvSpPr/>
              <p:nvPr/>
            </p:nvSpPr>
            <p:spPr>
              <a:xfrm>
                <a:off x="4763" y="0"/>
                <a:ext cx="398462"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5" name="线条"/>
              <p:cNvSpPr/>
              <p:nvPr/>
            </p:nvSpPr>
            <p:spPr>
              <a:xfrm>
                <a:off x="4763" y="157161"/>
                <a:ext cx="398462"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grpSp>
        <p:grpSp>
          <p:nvGrpSpPr>
            <p:cNvPr id="441" name="成组"/>
            <p:cNvGrpSpPr/>
            <p:nvPr/>
          </p:nvGrpSpPr>
          <p:grpSpPr>
            <a:xfrm>
              <a:off x="12700" y="177800"/>
              <a:ext cx="398462" cy="100012"/>
              <a:chOff x="0" y="0"/>
              <a:chExt cx="398461" cy="100011"/>
            </a:xfrm>
          </p:grpSpPr>
          <p:sp>
            <p:nvSpPr>
              <p:cNvPr id="437" name="线条"/>
              <p:cNvSpPr/>
              <p:nvPr/>
            </p:nvSpPr>
            <p:spPr>
              <a:xfrm>
                <a:off x="-1" y="0"/>
                <a:ext cx="398463"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8" name="线条"/>
              <p:cNvSpPr/>
              <p:nvPr/>
            </p:nvSpPr>
            <p:spPr>
              <a:xfrm>
                <a:off x="-1" y="65086"/>
                <a:ext cx="398463" cy="1589"/>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39" name="线条"/>
              <p:cNvSpPr/>
              <p:nvPr/>
            </p:nvSpPr>
            <p:spPr>
              <a:xfrm>
                <a:off x="-1" y="98424"/>
                <a:ext cx="398463"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40" name="线条"/>
              <p:cNvSpPr/>
              <p:nvPr/>
            </p:nvSpPr>
            <p:spPr>
              <a:xfrm>
                <a:off x="-1" y="31750"/>
                <a:ext cx="398463"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grpSp>
        <p:sp>
          <p:nvSpPr>
            <p:cNvPr id="442" name="线条"/>
            <p:cNvSpPr/>
            <p:nvPr/>
          </p:nvSpPr>
          <p:spPr>
            <a:xfrm>
              <a:off x="11112" y="142875"/>
              <a:ext cx="398464" cy="1587"/>
            </a:xfrm>
            <a:prstGeom prst="line">
              <a:avLst/>
            </a:prstGeom>
            <a:noFill/>
            <a:ln w="6350" cap="flat">
              <a:solidFill>
                <a:srgbClr val="000000"/>
              </a:solidFill>
              <a:prstDash val="solid"/>
              <a:miter lim="800000"/>
            </a:ln>
            <a:effectLst/>
          </p:spPr>
          <p:txBody>
            <a:bodyPr wrap="square" lIns="45719" tIns="45719" rIns="45719" bIns="45719" numCol="1" anchor="t">
              <a:noAutofit/>
            </a:bodyPr>
            <a:lstStyle/>
            <a:p>
              <a:pPr/>
            </a:p>
          </p:txBody>
        </p:sp>
        <p:sp>
          <p:nvSpPr>
            <p:cNvPr id="443" name="线条"/>
            <p:cNvSpPr/>
            <p:nvPr/>
          </p:nvSpPr>
          <p:spPr>
            <a:xfrm>
              <a:off x="11112" y="307974"/>
              <a:ext cx="398464" cy="1"/>
            </a:xfrm>
            <a:prstGeom prst="line">
              <a:avLst/>
            </a:prstGeom>
            <a:noFill/>
            <a:ln w="6350" cap="flat">
              <a:solidFill>
                <a:srgbClr val="FF0000"/>
              </a:solidFill>
              <a:prstDash val="solid"/>
              <a:miter lim="800000"/>
            </a:ln>
            <a:effectLst/>
          </p:spPr>
          <p:txBody>
            <a:bodyPr wrap="square" lIns="45719" tIns="45719" rIns="45719" bIns="45719" numCol="1" anchor="t">
              <a:noAutofit/>
            </a:bodyPr>
            <a:lstStyle/>
            <a:p>
              <a:pPr/>
            </a:p>
          </p:txBody>
        </p:sp>
        <p:sp>
          <p:nvSpPr>
            <p:cNvPr id="444" name="线条"/>
            <p:cNvSpPr/>
            <p:nvPr/>
          </p:nvSpPr>
          <p:spPr>
            <a:xfrm>
              <a:off x="11112" y="534987"/>
              <a:ext cx="398464" cy="1"/>
            </a:xfrm>
            <a:prstGeom prst="line">
              <a:avLst/>
            </a:prstGeom>
            <a:noFill/>
            <a:ln w="6350" cap="flat">
              <a:solidFill>
                <a:srgbClr val="FF0000"/>
              </a:solidFill>
              <a:prstDash val="solid"/>
              <a:miter lim="800000"/>
            </a:ln>
            <a:effectLst/>
          </p:spPr>
          <p:txBody>
            <a:bodyPr wrap="square" lIns="45719" tIns="45719" rIns="45719" bIns="45719" numCol="1" anchor="t">
              <a:noAutofit/>
            </a:bodyPr>
            <a:lstStyle/>
            <a:p>
              <a:pPr/>
            </a:p>
          </p:txBody>
        </p:sp>
        <p:sp>
          <p:nvSpPr>
            <p:cNvPr id="445" name="线条"/>
            <p:cNvSpPr/>
            <p:nvPr/>
          </p:nvSpPr>
          <p:spPr>
            <a:xfrm>
              <a:off x="11112" y="625475"/>
              <a:ext cx="398464" cy="1588"/>
            </a:xfrm>
            <a:prstGeom prst="line">
              <a:avLst/>
            </a:prstGeom>
            <a:noFill/>
            <a:ln w="6350" cap="flat">
              <a:solidFill>
                <a:srgbClr val="000000"/>
              </a:solidFill>
              <a:prstDash val="solid"/>
              <a:miter lim="800000"/>
            </a:ln>
            <a:effectLst/>
          </p:spPr>
          <p:txBody>
            <a:bodyPr wrap="square" lIns="45719" tIns="45719" rIns="45719" bIns="45719" numCol="1" anchor="t">
              <a:noAutofit/>
            </a:bodyPr>
            <a:lstStyle/>
            <a:p>
              <a:pPr/>
            </a:p>
          </p:txBody>
        </p:sp>
        <p:sp>
          <p:nvSpPr>
            <p:cNvPr id="446" name="线条"/>
            <p:cNvSpPr/>
            <p:nvPr/>
          </p:nvSpPr>
          <p:spPr>
            <a:xfrm>
              <a:off x="7937" y="703262"/>
              <a:ext cx="398464" cy="1"/>
            </a:xfrm>
            <a:prstGeom prst="line">
              <a:avLst/>
            </a:prstGeom>
            <a:noFill/>
            <a:ln w="6350" cap="flat">
              <a:solidFill>
                <a:srgbClr val="000000"/>
              </a:solidFill>
              <a:prstDash val="solid"/>
              <a:miter lim="800000"/>
            </a:ln>
            <a:effectLst/>
          </p:spPr>
          <p:txBody>
            <a:bodyPr wrap="square" lIns="45719" tIns="45719" rIns="45719" bIns="45719" numCol="1" anchor="t">
              <a:noAutofit/>
            </a:bodyPr>
            <a:lstStyle/>
            <a:p>
              <a:pPr/>
            </a:p>
          </p:txBody>
        </p:sp>
        <p:sp>
          <p:nvSpPr>
            <p:cNvPr id="447" name="线条"/>
            <p:cNvSpPr/>
            <p:nvPr/>
          </p:nvSpPr>
          <p:spPr>
            <a:xfrm>
              <a:off x="7937" y="858837"/>
              <a:ext cx="398464" cy="1"/>
            </a:xfrm>
            <a:prstGeom prst="line">
              <a:avLst/>
            </a:prstGeom>
            <a:noFill/>
            <a:ln w="6350" cap="flat">
              <a:solidFill>
                <a:srgbClr val="000000"/>
              </a:solidFill>
              <a:prstDash val="solid"/>
              <a:miter lim="800000"/>
            </a:ln>
            <a:effectLst/>
          </p:spPr>
          <p:txBody>
            <a:bodyPr wrap="square" lIns="45719" tIns="45719" rIns="45719" bIns="45719" numCol="1" anchor="t">
              <a:noAutofit/>
            </a:bodyPr>
            <a:lstStyle/>
            <a:p>
              <a:pPr/>
            </a:p>
          </p:txBody>
        </p:sp>
        <p:sp>
          <p:nvSpPr>
            <p:cNvPr id="448" name="线条"/>
            <p:cNvSpPr/>
            <p:nvPr/>
          </p:nvSpPr>
          <p:spPr>
            <a:xfrm>
              <a:off x="7937" y="1044575"/>
              <a:ext cx="398464" cy="1587"/>
            </a:xfrm>
            <a:prstGeom prst="line">
              <a:avLst/>
            </a:prstGeom>
            <a:noFill/>
            <a:ln w="6350" cap="flat">
              <a:solidFill>
                <a:srgbClr val="FF0000"/>
              </a:solidFill>
              <a:prstDash val="solid"/>
              <a:miter lim="800000"/>
            </a:ln>
            <a:effectLst/>
          </p:spPr>
          <p:txBody>
            <a:bodyPr wrap="square" lIns="45719" tIns="45719" rIns="45719" bIns="45719" numCol="1" anchor="t">
              <a:noAutofit/>
            </a:bodyPr>
            <a:lstStyle/>
            <a:p>
              <a:pPr/>
            </a:p>
          </p:txBody>
        </p:sp>
        <p:sp>
          <p:nvSpPr>
            <p:cNvPr id="449" name="线条"/>
            <p:cNvSpPr/>
            <p:nvPr/>
          </p:nvSpPr>
          <p:spPr>
            <a:xfrm>
              <a:off x="1586" y="1254125"/>
              <a:ext cx="396876" cy="1"/>
            </a:xfrm>
            <a:prstGeom prst="line">
              <a:avLst/>
            </a:prstGeom>
            <a:noFill/>
            <a:ln w="6350" cap="flat">
              <a:solidFill>
                <a:srgbClr val="FF0000"/>
              </a:solidFill>
              <a:prstDash val="solid"/>
              <a:miter lim="800000"/>
            </a:ln>
            <a:effectLst/>
          </p:spPr>
          <p:txBody>
            <a:bodyPr wrap="square" lIns="45719" tIns="45719" rIns="45719" bIns="45719" numCol="1" anchor="t">
              <a:noAutofit/>
            </a:bodyPr>
            <a:lstStyle/>
            <a:p>
              <a:pPr/>
            </a:p>
          </p:txBody>
        </p:sp>
        <p:sp>
          <p:nvSpPr>
            <p:cNvPr id="450" name="线条"/>
            <p:cNvSpPr/>
            <p:nvPr/>
          </p:nvSpPr>
          <p:spPr>
            <a:xfrm>
              <a:off x="11112" y="1446212"/>
              <a:ext cx="398464" cy="1589"/>
            </a:xfrm>
            <a:prstGeom prst="line">
              <a:avLst/>
            </a:prstGeom>
            <a:noFill/>
            <a:ln w="6350" cap="flat">
              <a:solidFill>
                <a:srgbClr val="000000"/>
              </a:solidFill>
              <a:prstDash val="solid"/>
              <a:miter lim="800000"/>
            </a:ln>
            <a:effectLst/>
          </p:spPr>
          <p:txBody>
            <a:bodyPr wrap="square" lIns="45719" tIns="45719" rIns="45719" bIns="45719" numCol="1" anchor="t">
              <a:noAutofit/>
            </a:bodyPr>
            <a:lstStyle/>
            <a:p>
              <a:pPr/>
            </a:p>
          </p:txBody>
        </p:sp>
        <p:sp>
          <p:nvSpPr>
            <p:cNvPr id="451" name="线条"/>
            <p:cNvSpPr/>
            <p:nvPr/>
          </p:nvSpPr>
          <p:spPr>
            <a:xfrm>
              <a:off x="7937" y="74611"/>
              <a:ext cx="398464"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52" name="线条"/>
            <p:cNvSpPr/>
            <p:nvPr/>
          </p:nvSpPr>
          <p:spPr>
            <a:xfrm>
              <a:off x="11112" y="107949"/>
              <a:ext cx="398464" cy="1"/>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53" name="线条"/>
            <p:cNvSpPr/>
            <p:nvPr/>
          </p:nvSpPr>
          <p:spPr>
            <a:xfrm>
              <a:off x="12700" y="0"/>
              <a:ext cx="398463" cy="1587"/>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54" name="线条"/>
            <p:cNvSpPr/>
            <p:nvPr/>
          </p:nvSpPr>
          <p:spPr>
            <a:xfrm>
              <a:off x="11112" y="38099"/>
              <a:ext cx="398464" cy="1588"/>
            </a:xfrm>
            <a:prstGeom prst="line">
              <a:avLst/>
            </a:prstGeom>
            <a:noFill/>
            <a:ln w="6350" cap="flat">
              <a:solidFill>
                <a:schemeClr val="accent1"/>
              </a:solidFill>
              <a:prstDash val="solid"/>
              <a:miter lim="800000"/>
            </a:ln>
            <a:effectLst/>
          </p:spPr>
          <p:txBody>
            <a:bodyPr wrap="square" lIns="45719" tIns="45719" rIns="45719" bIns="45719" numCol="1" anchor="t">
              <a:noAutofit/>
            </a:bodyPr>
            <a:lstStyle/>
            <a:p>
              <a:pPr/>
            </a:p>
          </p:txBody>
        </p:sp>
        <p:sp>
          <p:nvSpPr>
            <p:cNvPr id="455" name="线条"/>
            <p:cNvSpPr/>
            <p:nvPr/>
          </p:nvSpPr>
          <p:spPr>
            <a:xfrm>
              <a:off x="7937" y="373062"/>
              <a:ext cx="398464" cy="1588"/>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sp>
          <p:nvSpPr>
            <p:cNvPr id="456" name="线条"/>
            <p:cNvSpPr/>
            <p:nvPr/>
          </p:nvSpPr>
          <p:spPr>
            <a:xfrm>
              <a:off x="7937" y="885825"/>
              <a:ext cx="398464" cy="1587"/>
            </a:xfrm>
            <a:prstGeom prst="line">
              <a:avLst/>
            </a:prstGeom>
            <a:noFill/>
            <a:ln w="6350" cap="flat">
              <a:solidFill>
                <a:srgbClr val="8497B0"/>
              </a:solidFill>
              <a:prstDash val="solid"/>
              <a:miter lim="800000"/>
            </a:ln>
            <a:effectLst/>
          </p:spPr>
          <p:txBody>
            <a:bodyPr wrap="square" lIns="45719" tIns="45719" rIns="45719" bIns="45719" numCol="1" anchor="t">
              <a:noAutofit/>
            </a:bodyPr>
            <a:lstStyle/>
            <a:p>
              <a:pPr/>
            </a:p>
          </p:txBody>
        </p:sp>
        <p:grpSp>
          <p:nvGrpSpPr>
            <p:cNvPr id="475" name="成组"/>
            <p:cNvGrpSpPr/>
            <p:nvPr/>
          </p:nvGrpSpPr>
          <p:grpSpPr>
            <a:xfrm>
              <a:off x="436561" y="120650"/>
              <a:ext cx="871540" cy="1333501"/>
              <a:chOff x="0" y="0"/>
              <a:chExt cx="871538" cy="1333500"/>
            </a:xfrm>
          </p:grpSpPr>
          <p:sp>
            <p:nvSpPr>
              <p:cNvPr id="457" name="线条"/>
              <p:cNvSpPr/>
              <p:nvPr/>
            </p:nvSpPr>
            <p:spPr>
              <a:xfrm>
                <a:off x="474663" y="455612"/>
                <a:ext cx="396876" cy="1588"/>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58" name="线条"/>
              <p:cNvSpPr/>
              <p:nvPr/>
            </p:nvSpPr>
            <p:spPr>
              <a:xfrm>
                <a:off x="468313" y="528636"/>
                <a:ext cx="398463" cy="1"/>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59" name="线条"/>
              <p:cNvSpPr/>
              <p:nvPr/>
            </p:nvSpPr>
            <p:spPr>
              <a:xfrm>
                <a:off x="468313" y="595311"/>
                <a:ext cx="398463" cy="1589"/>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0" name="线条"/>
              <p:cNvSpPr/>
              <p:nvPr/>
            </p:nvSpPr>
            <p:spPr>
              <a:xfrm>
                <a:off x="465138" y="673100"/>
                <a:ext cx="396876" cy="1588"/>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1" name="线条"/>
              <p:cNvSpPr/>
              <p:nvPr/>
            </p:nvSpPr>
            <p:spPr>
              <a:xfrm>
                <a:off x="469900" y="750887"/>
                <a:ext cx="396876" cy="1588"/>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2" name="线条"/>
              <p:cNvSpPr/>
              <p:nvPr/>
            </p:nvSpPr>
            <p:spPr>
              <a:xfrm>
                <a:off x="468313" y="492124"/>
                <a:ext cx="396876" cy="1"/>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3" name="线条"/>
              <p:cNvSpPr/>
              <p:nvPr/>
            </p:nvSpPr>
            <p:spPr>
              <a:xfrm>
                <a:off x="468313" y="563561"/>
                <a:ext cx="396876" cy="1589"/>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4" name="线条"/>
              <p:cNvSpPr/>
              <p:nvPr/>
            </p:nvSpPr>
            <p:spPr>
              <a:xfrm>
                <a:off x="468313" y="636587"/>
                <a:ext cx="396876" cy="1589"/>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5" name="线条"/>
              <p:cNvSpPr/>
              <p:nvPr/>
            </p:nvSpPr>
            <p:spPr>
              <a:xfrm>
                <a:off x="468313" y="709612"/>
                <a:ext cx="396876" cy="1588"/>
              </a:xfrm>
              <a:prstGeom prst="line">
                <a:avLst/>
              </a:prstGeom>
              <a:noFill/>
              <a:ln w="6350" cap="flat">
                <a:solidFill>
                  <a:srgbClr val="70AD47"/>
                </a:solidFill>
                <a:prstDash val="solid"/>
                <a:miter lim="800000"/>
              </a:ln>
              <a:effectLst/>
            </p:spPr>
            <p:txBody>
              <a:bodyPr wrap="square" lIns="45719" tIns="45719" rIns="45719" bIns="45719" numCol="1" anchor="t">
                <a:noAutofit/>
              </a:bodyPr>
              <a:lstStyle/>
              <a:p>
                <a:pPr/>
              </a:p>
            </p:txBody>
          </p:sp>
          <p:sp>
            <p:nvSpPr>
              <p:cNvPr id="466" name="线条"/>
              <p:cNvSpPr/>
              <p:nvPr/>
            </p:nvSpPr>
            <p:spPr>
              <a:xfrm flipH="1" flipV="1">
                <a:off x="4762" y="-1"/>
                <a:ext cx="431802" cy="488952"/>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67" name="线条"/>
              <p:cNvSpPr/>
              <p:nvPr/>
            </p:nvSpPr>
            <p:spPr>
              <a:xfrm flipH="1" flipV="1">
                <a:off x="4762" y="184150"/>
                <a:ext cx="431802" cy="342901"/>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68" name="线条"/>
              <p:cNvSpPr/>
              <p:nvPr/>
            </p:nvSpPr>
            <p:spPr>
              <a:xfrm flipH="1" flipV="1">
                <a:off x="4762" y="403225"/>
                <a:ext cx="431802" cy="158751"/>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69" name="线条"/>
              <p:cNvSpPr/>
              <p:nvPr/>
            </p:nvSpPr>
            <p:spPr>
              <a:xfrm flipH="1" flipV="1">
                <a:off x="4762" y="512761"/>
                <a:ext cx="431802" cy="49215"/>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70" name="线条"/>
              <p:cNvSpPr/>
              <p:nvPr/>
            </p:nvSpPr>
            <p:spPr>
              <a:xfrm flipH="1" flipV="1">
                <a:off x="0" y="600074"/>
                <a:ext cx="436564" cy="36513"/>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71" name="线条"/>
              <p:cNvSpPr/>
              <p:nvPr/>
            </p:nvSpPr>
            <p:spPr>
              <a:xfrm flipH="1">
                <a:off x="0" y="673100"/>
                <a:ext cx="436564" cy="36513"/>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72" name="线条"/>
              <p:cNvSpPr/>
              <p:nvPr/>
            </p:nvSpPr>
            <p:spPr>
              <a:xfrm flipH="1">
                <a:off x="-1" y="673100"/>
                <a:ext cx="436565" cy="257176"/>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73" name="线条"/>
              <p:cNvSpPr/>
              <p:nvPr/>
            </p:nvSpPr>
            <p:spPr>
              <a:xfrm flipH="1">
                <a:off x="0" y="673100"/>
                <a:ext cx="436564" cy="477838"/>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sp>
            <p:nvSpPr>
              <p:cNvPr id="474" name="线条"/>
              <p:cNvSpPr/>
              <p:nvPr/>
            </p:nvSpPr>
            <p:spPr>
              <a:xfrm flipH="1">
                <a:off x="0" y="746125"/>
                <a:ext cx="436564" cy="587376"/>
              </a:xfrm>
              <a:prstGeom prst="line">
                <a:avLst/>
              </a:prstGeom>
              <a:noFill/>
              <a:ln w="6350" cap="flat">
                <a:solidFill>
                  <a:schemeClr val="accent1"/>
                </a:solidFill>
                <a:prstDash val="dash"/>
                <a:miter lim="800000"/>
              </a:ln>
              <a:effectLst/>
            </p:spPr>
            <p:txBody>
              <a:bodyPr wrap="square" lIns="45719" tIns="45719" rIns="45719" bIns="45719" numCol="1" anchor="t">
                <a:noAutofit/>
              </a:bodyPr>
              <a:lstStyle/>
              <a:p>
                <a:pPr/>
              </a:p>
            </p:txBody>
          </p:sp>
        </p:grpSp>
      </p:grpSp>
      <p:sp>
        <p:nvSpPr>
          <p:cNvPr id="477" name="Database annotation"/>
          <p:cNvSpPr txBox="1"/>
          <p:nvPr/>
        </p:nvSpPr>
        <p:spPr>
          <a:xfrm>
            <a:off x="2884487" y="5127625"/>
            <a:ext cx="2405063"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600">
                <a:solidFill>
                  <a:srgbClr val="0563C1"/>
                </a:solidFill>
                <a:latin typeface="+mj-lt"/>
                <a:ea typeface="+mj-ea"/>
                <a:cs typeface="+mj-cs"/>
                <a:sym typeface="Arial"/>
              </a:defRPr>
            </a:pPr>
            <a:r>
              <a:t>Database</a:t>
            </a:r>
            <a:r>
              <a:t> </a:t>
            </a:r>
            <a:r>
              <a:t>annotation</a:t>
            </a:r>
          </a:p>
        </p:txBody>
      </p:sp>
      <p:sp>
        <p:nvSpPr>
          <p:cNvPr id="478" name="Visualization"/>
          <p:cNvSpPr txBox="1"/>
          <p:nvPr/>
        </p:nvSpPr>
        <p:spPr>
          <a:xfrm>
            <a:off x="576262" y="5127625"/>
            <a:ext cx="2405063"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0563C1"/>
                </a:solidFill>
                <a:latin typeface="+mj-lt"/>
                <a:ea typeface="+mj-ea"/>
                <a:cs typeface="+mj-cs"/>
                <a:sym typeface="Arial"/>
              </a:defRPr>
            </a:lvl1pPr>
          </a:lstStyle>
          <a:p>
            <a:pPr/>
            <a:r>
              <a:t>Visualization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iTag:…"/>
          <p:cNvSpPr txBox="1"/>
          <p:nvPr/>
        </p:nvSpPr>
        <p:spPr>
          <a:xfrm>
            <a:off x="563562" y="1446212"/>
            <a:ext cx="7754938" cy="37374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iTag:</a:t>
            </a:r>
          </a:p>
          <a:p>
            <a:pPr lvl="1">
              <a:defRPr>
                <a:solidFill>
                  <a:srgbClr val="0563C1"/>
                </a:solidFill>
                <a:latin typeface="+mj-lt"/>
                <a:ea typeface="+mj-ea"/>
                <a:cs typeface="+mj-cs"/>
                <a:sym typeface="Arial"/>
              </a:defRPr>
            </a:pPr>
          </a:p>
          <a:p>
            <a:pPr lvl="1">
              <a:defRPr>
                <a:solidFill>
                  <a:srgbClr val="0563C1"/>
                </a:solidFill>
                <a:latin typeface="+mj-lt"/>
                <a:ea typeface="+mj-ea"/>
                <a:cs typeface="+mj-cs"/>
                <a:sym typeface="Arial"/>
              </a:defRPr>
            </a:pPr>
            <a:r>
              <a:t>DNA</a:t>
            </a:r>
            <a:r>
              <a:t> </a:t>
            </a:r>
            <a:r>
              <a:t>or</a:t>
            </a:r>
            <a:r>
              <a:t> </a:t>
            </a:r>
            <a:r>
              <a:t>cDNA</a:t>
            </a:r>
            <a:r>
              <a:t> </a:t>
            </a:r>
            <a:r>
              <a:t>samples</a:t>
            </a:r>
            <a:r>
              <a:t> </a:t>
            </a:r>
            <a:r>
              <a:t>(low</a:t>
            </a:r>
            <a:r>
              <a:t> </a:t>
            </a:r>
            <a:r>
              <a:t>concentration</a:t>
            </a:r>
            <a:r>
              <a:t> </a:t>
            </a:r>
            <a:r>
              <a:t>will</a:t>
            </a:r>
            <a:r>
              <a:t> </a:t>
            </a:r>
            <a:r>
              <a:t>be</a:t>
            </a:r>
            <a:r>
              <a:t> </a:t>
            </a:r>
            <a:r>
              <a:t>ok)</a:t>
            </a:r>
          </a:p>
          <a:p>
            <a:pPr lvl="1">
              <a:defRPr>
                <a:solidFill>
                  <a:srgbClr val="0563C1"/>
                </a:solidFill>
                <a:latin typeface="+mj-lt"/>
                <a:ea typeface="+mj-ea"/>
                <a:cs typeface="+mj-cs"/>
                <a:sym typeface="Arial"/>
              </a:defRPr>
            </a:pPr>
          </a:p>
          <a:p>
            <a:pPr lvl="1">
              <a:defRPr>
                <a:solidFill>
                  <a:srgbClr val="0563C1"/>
                </a:solidFill>
                <a:latin typeface="+mj-lt"/>
                <a:ea typeface="+mj-ea"/>
                <a:cs typeface="+mj-cs"/>
                <a:sym typeface="Arial"/>
              </a:defRPr>
            </a:pPr>
            <a:r>
              <a:t>200</a:t>
            </a:r>
            <a:r>
              <a:t> </a:t>
            </a:r>
            <a:r>
              <a:t>–</a:t>
            </a:r>
            <a:r>
              <a:t> </a:t>
            </a:r>
            <a:r>
              <a:t>300</a:t>
            </a:r>
            <a:r>
              <a:t> </a:t>
            </a:r>
            <a:r>
              <a:t>samples</a:t>
            </a:r>
            <a:r>
              <a:t> </a:t>
            </a:r>
            <a:r>
              <a:t>for</a:t>
            </a:r>
            <a:r>
              <a:t> </a:t>
            </a:r>
            <a:r>
              <a:t>each</a:t>
            </a:r>
            <a:r>
              <a:t> </a:t>
            </a:r>
            <a:r>
              <a:t>run</a:t>
            </a:r>
            <a:r>
              <a:t> </a:t>
            </a:r>
            <a:r>
              <a:t>(~$2000-3000)</a:t>
            </a:r>
          </a:p>
          <a:p>
            <a:pPr lvl="1">
              <a:defRPr>
                <a:solidFill>
                  <a:srgbClr val="0563C1"/>
                </a:solidFill>
                <a:latin typeface="+mj-lt"/>
                <a:ea typeface="+mj-ea"/>
                <a:cs typeface="+mj-cs"/>
                <a:sym typeface="Arial"/>
              </a:defRPr>
            </a:pPr>
          </a:p>
          <a:p>
            <a:pPr lvl="1">
              <a:defRPr>
                <a:solidFill>
                  <a:srgbClr val="0563C1"/>
                </a:solidFill>
                <a:latin typeface="+mj-lt"/>
                <a:ea typeface="+mj-ea"/>
                <a:cs typeface="+mj-cs"/>
                <a:sym typeface="Arial"/>
              </a:defRPr>
            </a:pPr>
            <a:r>
              <a:t>Prepare</a:t>
            </a:r>
            <a:r>
              <a:t> </a:t>
            </a:r>
            <a:r>
              <a:t>barcodes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2" name="image.png" descr="image.png"/>
          <p:cNvPicPr>
            <a:picLocks noChangeAspect="1"/>
          </p:cNvPicPr>
          <p:nvPr/>
        </p:nvPicPr>
        <p:blipFill>
          <a:blip r:embed="rId2">
            <a:extLst/>
          </a:blip>
          <a:stretch>
            <a:fillRect/>
          </a:stretch>
        </p:blipFill>
        <p:spPr>
          <a:xfrm>
            <a:off x="0" y="600075"/>
            <a:ext cx="9144000" cy="6064250"/>
          </a:xfrm>
          <a:prstGeom prst="rect">
            <a:avLst/>
          </a:prstGeom>
          <a:ln w="12700">
            <a:miter lim="400000"/>
          </a:ln>
        </p:spPr>
      </p:pic>
      <p:sp>
        <p:nvSpPr>
          <p:cNvPr id="483" name="Procedure"/>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Procedure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RDP (https://rdp.cme.msu.edu/)"/>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RDP</a:t>
            </a:r>
            <a:r>
              <a:t> </a:t>
            </a:r>
            <a:r>
              <a:t>(https://rdp.cme.msu.edu/)</a:t>
            </a:r>
          </a:p>
        </p:txBody>
      </p:sp>
      <p:sp>
        <p:nvSpPr>
          <p:cNvPr id="486" name="1st step"/>
          <p:cNvSpPr txBox="1"/>
          <p:nvPr/>
        </p:nvSpPr>
        <p:spPr>
          <a:xfrm>
            <a:off x="207962" y="611187"/>
            <a:ext cx="7754938"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1</a:t>
            </a:r>
            <a:r>
              <a:rPr baseline="30000"/>
              <a:t>st</a:t>
            </a:r>
            <a:r>
              <a:t> </a:t>
            </a:r>
            <a:r>
              <a:t>step</a:t>
            </a:r>
          </a:p>
        </p:txBody>
      </p:sp>
      <p:pic>
        <p:nvPicPr>
          <p:cNvPr id="487" name="image.png" descr="image.png"/>
          <p:cNvPicPr>
            <a:picLocks noChangeAspect="1"/>
          </p:cNvPicPr>
          <p:nvPr/>
        </p:nvPicPr>
        <p:blipFill>
          <a:blip r:embed="rId2">
            <a:extLst/>
          </a:blip>
          <a:stretch>
            <a:fillRect/>
          </a:stretch>
        </p:blipFill>
        <p:spPr>
          <a:xfrm>
            <a:off x="0" y="1333500"/>
            <a:ext cx="9144000" cy="1890713"/>
          </a:xfrm>
          <a:prstGeom prst="rect">
            <a:avLst/>
          </a:prstGeom>
          <a:ln w="12700">
            <a:miter lim="400000"/>
          </a:ln>
        </p:spPr>
      </p:pic>
      <p:pic>
        <p:nvPicPr>
          <p:cNvPr id="488" name="image.png" descr="image.png"/>
          <p:cNvPicPr>
            <a:picLocks noChangeAspect="1"/>
          </p:cNvPicPr>
          <p:nvPr/>
        </p:nvPicPr>
        <p:blipFill>
          <a:blip r:embed="rId3">
            <a:extLst/>
          </a:blip>
          <a:stretch>
            <a:fillRect/>
          </a:stretch>
        </p:blipFill>
        <p:spPr>
          <a:xfrm>
            <a:off x="0" y="4406900"/>
            <a:ext cx="9144000" cy="1001713"/>
          </a:xfrm>
          <a:prstGeom prst="rect">
            <a:avLst/>
          </a:prstGeom>
          <a:ln w="12700">
            <a:miter lim="400000"/>
          </a:ln>
        </p:spPr>
      </p:pic>
      <p:sp>
        <p:nvSpPr>
          <p:cNvPr id="489" name="椭圆形"/>
          <p:cNvSpPr/>
          <p:nvPr/>
        </p:nvSpPr>
        <p:spPr>
          <a:xfrm>
            <a:off x="1638300" y="4279900"/>
            <a:ext cx="1155700" cy="500063"/>
          </a:xfrm>
          <a:prstGeom prst="ellipse">
            <a:avLst/>
          </a:prstGeom>
          <a:ln w="6350">
            <a:solidFill>
              <a:srgbClr val="FF0000"/>
            </a:solidFill>
            <a:miter/>
          </a:ln>
        </p:spPr>
        <p:txBody>
          <a:bodyPr lIns="45719" rIns="45719" anchor="ctr"/>
          <a:lstStyle/>
          <a:p>
            <a:pPr algn="ctr">
              <a:defRPr sz="1800">
                <a:solidFill>
                  <a:srgbClr val="FFFFFF"/>
                </a:solidFill>
              </a:defRPr>
            </a:pPr>
          </a:p>
        </p:txBody>
      </p:sp>
      <p:sp>
        <p:nvSpPr>
          <p:cNvPr id="490" name="椭圆形"/>
          <p:cNvSpPr/>
          <p:nvPr/>
        </p:nvSpPr>
        <p:spPr>
          <a:xfrm>
            <a:off x="1295400" y="1216025"/>
            <a:ext cx="2463800" cy="530225"/>
          </a:xfrm>
          <a:prstGeom prst="ellipse">
            <a:avLst/>
          </a:prstGeom>
          <a:ln w="6350">
            <a:solidFill>
              <a:srgbClr val="FF0000"/>
            </a:solidFill>
            <a:miter/>
          </a:ln>
        </p:spPr>
        <p:txBody>
          <a:bodyPr lIns="45719" rIns="45719" anchor="ctr"/>
          <a:lstStyle/>
          <a:p>
            <a:pPr algn="ctr">
              <a:defRPr sz="1800">
                <a:solidFill>
                  <a:srgbClr val="FFFFFF"/>
                </a:solidFill>
              </a:defRPr>
            </a:pPr>
          </a:p>
        </p:txBody>
      </p:sp>
      <p:sp>
        <p:nvSpPr>
          <p:cNvPr id="491" name="2nd Step"/>
          <p:cNvSpPr txBox="1"/>
          <p:nvPr/>
        </p:nvSpPr>
        <p:spPr>
          <a:xfrm>
            <a:off x="207962" y="3779837"/>
            <a:ext cx="7754938"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2</a:t>
            </a:r>
            <a:r>
              <a:rPr baseline="30000"/>
              <a:t>nd</a:t>
            </a:r>
            <a:r>
              <a:t> </a:t>
            </a:r>
            <a:r>
              <a:t>Step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RDP (https://rdp.cme.msu.edu/)"/>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RDP</a:t>
            </a:r>
            <a:r>
              <a:t> </a:t>
            </a:r>
            <a:r>
              <a:t>(https://rdp.cme.msu.edu/)</a:t>
            </a:r>
          </a:p>
        </p:txBody>
      </p:sp>
      <p:sp>
        <p:nvSpPr>
          <p:cNvPr id="494" name="3rd step"/>
          <p:cNvSpPr txBox="1"/>
          <p:nvPr/>
        </p:nvSpPr>
        <p:spPr>
          <a:xfrm>
            <a:off x="195262" y="587375"/>
            <a:ext cx="7754938"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3</a:t>
            </a:r>
            <a:r>
              <a:rPr baseline="30000"/>
              <a:t>rd</a:t>
            </a:r>
            <a:r>
              <a:t> </a:t>
            </a:r>
            <a:r>
              <a:t>step</a:t>
            </a:r>
          </a:p>
        </p:txBody>
      </p:sp>
      <p:pic>
        <p:nvPicPr>
          <p:cNvPr id="495" name="image.png" descr="image.png"/>
          <p:cNvPicPr>
            <a:picLocks noChangeAspect="1"/>
          </p:cNvPicPr>
          <p:nvPr/>
        </p:nvPicPr>
        <p:blipFill>
          <a:blip r:embed="rId2">
            <a:extLst/>
          </a:blip>
          <a:stretch>
            <a:fillRect/>
          </a:stretch>
        </p:blipFill>
        <p:spPr>
          <a:xfrm>
            <a:off x="0" y="1020762"/>
            <a:ext cx="9144000" cy="54102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RDP (https://rdp.cme.msu.edu/)"/>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RDP</a:t>
            </a:r>
            <a:r>
              <a:t> </a:t>
            </a:r>
            <a:r>
              <a:t>(https://rdp.cme.msu.edu/)</a:t>
            </a:r>
          </a:p>
        </p:txBody>
      </p:sp>
      <p:sp>
        <p:nvSpPr>
          <p:cNvPr id="498" name="Results"/>
          <p:cNvSpPr txBox="1"/>
          <p:nvPr/>
        </p:nvSpPr>
        <p:spPr>
          <a:xfrm>
            <a:off x="207962" y="611187"/>
            <a:ext cx="7754938"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Results</a:t>
            </a:r>
          </a:p>
        </p:txBody>
      </p:sp>
      <p:pic>
        <p:nvPicPr>
          <p:cNvPr id="499" name="image.png" descr="image.png"/>
          <p:cNvPicPr>
            <a:picLocks noChangeAspect="1"/>
          </p:cNvPicPr>
          <p:nvPr/>
        </p:nvPicPr>
        <p:blipFill>
          <a:blip r:embed="rId2">
            <a:extLst/>
          </a:blip>
          <a:stretch>
            <a:fillRect/>
          </a:stretch>
        </p:blipFill>
        <p:spPr>
          <a:xfrm>
            <a:off x="0" y="1231900"/>
            <a:ext cx="9144000" cy="5076825"/>
          </a:xfrm>
          <a:prstGeom prst="rect">
            <a:avLst/>
          </a:prstGeom>
          <a:ln w="12700">
            <a:miter lim="400000"/>
          </a:ln>
        </p:spPr>
      </p:pic>
      <p:sp>
        <p:nvSpPr>
          <p:cNvPr id="500" name="椭圆形"/>
          <p:cNvSpPr/>
          <p:nvPr/>
        </p:nvSpPr>
        <p:spPr>
          <a:xfrm>
            <a:off x="1333500" y="3032125"/>
            <a:ext cx="4089400" cy="530225"/>
          </a:xfrm>
          <a:prstGeom prst="ellipse">
            <a:avLst/>
          </a:prstGeom>
          <a:ln w="635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RDP (https://rdp.cme.msu.edu/)"/>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RDP</a:t>
            </a:r>
            <a:r>
              <a:t> </a:t>
            </a:r>
            <a:r>
              <a:t>(https://rdp.cme.msu.edu/)</a:t>
            </a:r>
          </a:p>
        </p:txBody>
      </p:sp>
      <p:sp>
        <p:nvSpPr>
          <p:cNvPr id="503" name="Results"/>
          <p:cNvSpPr txBox="1"/>
          <p:nvPr/>
        </p:nvSpPr>
        <p:spPr>
          <a:xfrm>
            <a:off x="207962" y="611187"/>
            <a:ext cx="7754938"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Results</a:t>
            </a:r>
          </a:p>
        </p:txBody>
      </p:sp>
      <p:pic>
        <p:nvPicPr>
          <p:cNvPr id="504" name="image.png" descr="image.png"/>
          <p:cNvPicPr>
            <a:picLocks noChangeAspect="1"/>
          </p:cNvPicPr>
          <p:nvPr/>
        </p:nvPicPr>
        <p:blipFill>
          <a:blip r:embed="rId2">
            <a:extLst/>
          </a:blip>
          <a:stretch>
            <a:fillRect/>
          </a:stretch>
        </p:blipFill>
        <p:spPr>
          <a:xfrm>
            <a:off x="0" y="1262062"/>
            <a:ext cx="9144000" cy="5151438"/>
          </a:xfrm>
          <a:prstGeom prst="rect">
            <a:avLst/>
          </a:prstGeom>
          <a:ln w="12700">
            <a:miter lim="400000"/>
          </a:ln>
        </p:spPr>
      </p:pic>
      <p:sp>
        <p:nvSpPr>
          <p:cNvPr id="505" name="椭圆形"/>
          <p:cNvSpPr/>
          <p:nvPr/>
        </p:nvSpPr>
        <p:spPr>
          <a:xfrm>
            <a:off x="6680200" y="2638425"/>
            <a:ext cx="2463800" cy="530225"/>
          </a:xfrm>
          <a:prstGeom prst="ellipse">
            <a:avLst/>
          </a:prstGeom>
          <a:ln w="635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tart BLAST： Outfmt 6"/>
          <p:cNvSpPr txBox="1"/>
          <p:nvPr/>
        </p:nvSpPr>
        <p:spPr>
          <a:xfrm>
            <a:off x="474662" y="87312"/>
            <a:ext cx="7889876" cy="59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Start BLAST： Outfmt 6</a:t>
            </a:r>
          </a:p>
        </p:txBody>
      </p:sp>
      <p:pic>
        <p:nvPicPr>
          <p:cNvPr id="273" name="图像" descr="图像"/>
          <p:cNvPicPr>
            <a:picLocks noChangeAspect="1"/>
          </p:cNvPicPr>
          <p:nvPr/>
        </p:nvPicPr>
        <p:blipFill>
          <a:blip r:embed="rId2">
            <a:extLst/>
          </a:blip>
          <a:stretch>
            <a:fillRect/>
          </a:stretch>
        </p:blipFill>
        <p:spPr>
          <a:xfrm>
            <a:off x="485522" y="1022263"/>
            <a:ext cx="8172956" cy="343322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ilva Database (http://www.arb-silva.de/)"/>
          <p:cNvSpPr txBox="1"/>
          <p:nvPr/>
        </p:nvSpPr>
        <p:spPr>
          <a:xfrm>
            <a:off x="474662" y="87312"/>
            <a:ext cx="78898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Silva</a:t>
            </a:r>
            <a:r>
              <a:t> </a:t>
            </a:r>
            <a:r>
              <a:t>Database</a:t>
            </a:r>
            <a:r>
              <a:t> </a:t>
            </a:r>
            <a:r>
              <a:t>(http://www.arb-silva.de/)</a:t>
            </a:r>
          </a:p>
        </p:txBody>
      </p:sp>
      <p:pic>
        <p:nvPicPr>
          <p:cNvPr id="508" name="image.png" descr="image.png"/>
          <p:cNvPicPr>
            <a:picLocks noChangeAspect="1"/>
          </p:cNvPicPr>
          <p:nvPr/>
        </p:nvPicPr>
        <p:blipFill>
          <a:blip r:embed="rId2">
            <a:extLst/>
          </a:blip>
          <a:stretch>
            <a:fillRect/>
          </a:stretch>
        </p:blipFill>
        <p:spPr>
          <a:xfrm>
            <a:off x="0" y="774700"/>
            <a:ext cx="9144000" cy="504348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0" name="image.png" descr="image.png"/>
          <p:cNvPicPr>
            <a:picLocks noChangeAspect="1"/>
          </p:cNvPicPr>
          <p:nvPr/>
        </p:nvPicPr>
        <p:blipFill>
          <a:blip r:embed="rId2">
            <a:extLst/>
          </a:blip>
          <a:stretch>
            <a:fillRect/>
          </a:stretch>
        </p:blipFill>
        <p:spPr>
          <a:xfrm>
            <a:off x="812800" y="611187"/>
            <a:ext cx="7848600" cy="5803901"/>
          </a:xfrm>
          <a:prstGeom prst="rect">
            <a:avLst/>
          </a:prstGeom>
          <a:ln w="12700">
            <a:miter lim="400000"/>
          </a:ln>
        </p:spPr>
      </p:pic>
      <p:sp>
        <p:nvSpPr>
          <p:cNvPr id="511" name="椭圆形"/>
          <p:cNvSpPr/>
          <p:nvPr/>
        </p:nvSpPr>
        <p:spPr>
          <a:xfrm>
            <a:off x="3035300" y="1012825"/>
            <a:ext cx="1104900" cy="530225"/>
          </a:xfrm>
          <a:prstGeom prst="ellipse">
            <a:avLst/>
          </a:prstGeom>
          <a:ln w="6350">
            <a:solidFill>
              <a:srgbClr val="FF0000"/>
            </a:solidFill>
            <a:miter/>
          </a:ln>
        </p:spPr>
        <p:txBody>
          <a:bodyPr lIns="45719" rIns="45719" anchor="ctr"/>
          <a:lstStyle/>
          <a:p>
            <a:pPr algn="ctr">
              <a:defRPr sz="1800">
                <a:solidFill>
                  <a:srgbClr val="FFFFFF"/>
                </a:solidFill>
              </a:defRPr>
            </a:pPr>
          </a:p>
        </p:txBody>
      </p:sp>
      <p:sp>
        <p:nvSpPr>
          <p:cNvPr id="512" name="Silva Online Server (http://www.arb-silva.de/aligner)"/>
          <p:cNvSpPr txBox="1"/>
          <p:nvPr/>
        </p:nvSpPr>
        <p:spPr>
          <a:xfrm>
            <a:off x="-1" y="87312"/>
            <a:ext cx="9144002"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Silva</a:t>
            </a:r>
            <a:r>
              <a:t> </a:t>
            </a:r>
            <a:r>
              <a:t>Online</a:t>
            </a:r>
            <a:r>
              <a:t> </a:t>
            </a:r>
            <a:r>
              <a:t>Server</a:t>
            </a:r>
            <a:r>
              <a:t> </a:t>
            </a:r>
            <a:r>
              <a:t>(http://www.arb-silva.de/aligner)</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4" name="image.png" descr="image.png"/>
          <p:cNvPicPr>
            <a:picLocks noChangeAspect="1"/>
          </p:cNvPicPr>
          <p:nvPr/>
        </p:nvPicPr>
        <p:blipFill>
          <a:blip r:embed="rId2">
            <a:extLst/>
          </a:blip>
          <a:stretch>
            <a:fillRect/>
          </a:stretch>
        </p:blipFill>
        <p:spPr>
          <a:xfrm>
            <a:off x="0" y="939800"/>
            <a:ext cx="9144000" cy="4292600"/>
          </a:xfrm>
          <a:prstGeom prst="rect">
            <a:avLst/>
          </a:prstGeom>
          <a:ln w="12700">
            <a:miter lim="400000"/>
          </a:ln>
        </p:spPr>
      </p:pic>
      <p:sp>
        <p:nvSpPr>
          <p:cNvPr id="515" name="Silva Online Server (http://www.arb-silva.de/aligner)"/>
          <p:cNvSpPr txBox="1"/>
          <p:nvPr/>
        </p:nvSpPr>
        <p:spPr>
          <a:xfrm>
            <a:off x="-1" y="87312"/>
            <a:ext cx="9144002"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Silva</a:t>
            </a:r>
            <a:r>
              <a:t> </a:t>
            </a:r>
            <a:r>
              <a:t>Online</a:t>
            </a:r>
            <a:r>
              <a:t> </a:t>
            </a:r>
            <a:r>
              <a:t>Server</a:t>
            </a:r>
            <a:r>
              <a:t> </a:t>
            </a:r>
            <a:r>
              <a:t>(http://www.arb-silva.de/aligner)</a:t>
            </a:r>
          </a:p>
        </p:txBody>
      </p:sp>
      <p:sp>
        <p:nvSpPr>
          <p:cNvPr id="516" name="椭圆形"/>
          <p:cNvSpPr/>
          <p:nvPr/>
        </p:nvSpPr>
        <p:spPr>
          <a:xfrm>
            <a:off x="63500" y="4686300"/>
            <a:ext cx="1536700" cy="685800"/>
          </a:xfrm>
          <a:prstGeom prst="ellipse">
            <a:avLst/>
          </a:prstGeom>
          <a:ln w="3810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Local Annotation of Query Against Silva Database"/>
          <p:cNvSpPr txBox="1"/>
          <p:nvPr/>
        </p:nvSpPr>
        <p:spPr>
          <a:xfrm>
            <a:off x="206970" y="146579"/>
            <a:ext cx="8588045"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19" name="1st step download database"/>
          <p:cNvSpPr txBox="1"/>
          <p:nvPr/>
        </p:nvSpPr>
        <p:spPr>
          <a:xfrm>
            <a:off x="90487" y="746125"/>
            <a:ext cx="8658226"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a:solidFill>
                  <a:srgbClr val="0563C1"/>
                </a:solidFill>
                <a:latin typeface="+mj-lt"/>
                <a:ea typeface="+mj-ea"/>
                <a:cs typeface="+mj-cs"/>
                <a:sym typeface="Arial"/>
              </a:defRPr>
            </a:pPr>
            <a:r>
              <a:t>1</a:t>
            </a:r>
            <a:r>
              <a:rPr baseline="30000"/>
              <a:t>st</a:t>
            </a:r>
            <a:r>
              <a:t> </a:t>
            </a:r>
            <a:r>
              <a:t>step</a:t>
            </a:r>
            <a:r>
              <a:t> </a:t>
            </a:r>
            <a:r>
              <a:t>download</a:t>
            </a:r>
            <a:r>
              <a:t> </a:t>
            </a:r>
            <a:r>
              <a:t>database</a:t>
            </a:r>
          </a:p>
        </p:txBody>
      </p:sp>
      <p:pic>
        <p:nvPicPr>
          <p:cNvPr id="520" name="image.png" descr="image.png"/>
          <p:cNvPicPr>
            <a:picLocks noChangeAspect="1"/>
          </p:cNvPicPr>
          <p:nvPr/>
        </p:nvPicPr>
        <p:blipFill>
          <a:blip r:embed="rId2">
            <a:extLst/>
          </a:blip>
          <a:stretch>
            <a:fillRect/>
          </a:stretch>
        </p:blipFill>
        <p:spPr>
          <a:xfrm>
            <a:off x="0" y="1270000"/>
            <a:ext cx="9144000" cy="3206750"/>
          </a:xfrm>
          <a:prstGeom prst="rect">
            <a:avLst/>
          </a:prstGeom>
          <a:ln w="12700">
            <a:miter lim="400000"/>
          </a:ln>
        </p:spPr>
      </p:pic>
      <p:sp>
        <p:nvSpPr>
          <p:cNvPr id="521" name="椭圆形"/>
          <p:cNvSpPr/>
          <p:nvPr/>
        </p:nvSpPr>
        <p:spPr>
          <a:xfrm>
            <a:off x="647700" y="3530600"/>
            <a:ext cx="1536700"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pic>
        <p:nvPicPr>
          <p:cNvPr id="522" name="image.png" descr="image.png"/>
          <p:cNvPicPr>
            <a:picLocks noChangeAspect="1"/>
          </p:cNvPicPr>
          <p:nvPr/>
        </p:nvPicPr>
        <p:blipFill>
          <a:blip r:embed="rId3">
            <a:extLst/>
          </a:blip>
          <a:stretch>
            <a:fillRect/>
          </a:stretch>
        </p:blipFill>
        <p:spPr>
          <a:xfrm>
            <a:off x="0" y="4813300"/>
            <a:ext cx="9144000" cy="1241425"/>
          </a:xfrm>
          <a:prstGeom prst="rect">
            <a:avLst/>
          </a:prstGeom>
          <a:ln w="12700">
            <a:miter lim="400000"/>
          </a:ln>
        </p:spPr>
      </p:pic>
      <p:sp>
        <p:nvSpPr>
          <p:cNvPr id="523" name="椭圆形"/>
          <p:cNvSpPr/>
          <p:nvPr/>
        </p:nvSpPr>
        <p:spPr>
          <a:xfrm>
            <a:off x="304800" y="5524500"/>
            <a:ext cx="1536700"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5"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26" name="1st step download database"/>
          <p:cNvSpPr txBox="1"/>
          <p:nvPr/>
        </p:nvSpPr>
        <p:spPr>
          <a:xfrm>
            <a:off x="90487" y="542925"/>
            <a:ext cx="8658226"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1</a:t>
            </a:r>
            <a:r>
              <a:rPr baseline="30000"/>
              <a:t>st</a:t>
            </a:r>
            <a:r>
              <a:t> </a:t>
            </a:r>
            <a:r>
              <a:t>step</a:t>
            </a:r>
            <a:r>
              <a:t> </a:t>
            </a:r>
            <a:r>
              <a:t>download</a:t>
            </a:r>
            <a:r>
              <a:t> </a:t>
            </a:r>
            <a:r>
              <a:t>database</a:t>
            </a:r>
          </a:p>
        </p:txBody>
      </p:sp>
      <p:pic>
        <p:nvPicPr>
          <p:cNvPr id="527" name="image.png" descr="image.png"/>
          <p:cNvPicPr>
            <a:picLocks noChangeAspect="1"/>
          </p:cNvPicPr>
          <p:nvPr/>
        </p:nvPicPr>
        <p:blipFill>
          <a:blip r:embed="rId2">
            <a:extLst/>
          </a:blip>
          <a:stretch>
            <a:fillRect/>
          </a:stretch>
        </p:blipFill>
        <p:spPr>
          <a:xfrm>
            <a:off x="0" y="965200"/>
            <a:ext cx="9144000" cy="3206750"/>
          </a:xfrm>
          <a:prstGeom prst="rect">
            <a:avLst/>
          </a:prstGeom>
          <a:ln w="12700">
            <a:miter lim="400000"/>
          </a:ln>
        </p:spPr>
      </p:pic>
      <p:sp>
        <p:nvSpPr>
          <p:cNvPr id="528" name="椭圆形"/>
          <p:cNvSpPr/>
          <p:nvPr/>
        </p:nvSpPr>
        <p:spPr>
          <a:xfrm>
            <a:off x="647700" y="3225800"/>
            <a:ext cx="1536700"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pic>
        <p:nvPicPr>
          <p:cNvPr id="529" name="image.png" descr="image.png"/>
          <p:cNvPicPr>
            <a:picLocks noChangeAspect="1"/>
          </p:cNvPicPr>
          <p:nvPr/>
        </p:nvPicPr>
        <p:blipFill>
          <a:blip r:embed="rId3">
            <a:extLst/>
          </a:blip>
          <a:stretch>
            <a:fillRect/>
          </a:stretch>
        </p:blipFill>
        <p:spPr>
          <a:xfrm>
            <a:off x="0" y="4279900"/>
            <a:ext cx="9144000" cy="1241425"/>
          </a:xfrm>
          <a:prstGeom prst="rect">
            <a:avLst/>
          </a:prstGeom>
          <a:ln w="12700">
            <a:miter lim="400000"/>
          </a:ln>
        </p:spPr>
      </p:pic>
      <p:sp>
        <p:nvSpPr>
          <p:cNvPr id="530" name="椭圆形"/>
          <p:cNvSpPr/>
          <p:nvPr/>
        </p:nvSpPr>
        <p:spPr>
          <a:xfrm>
            <a:off x="304800" y="4991100"/>
            <a:ext cx="1536700"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pic>
        <p:nvPicPr>
          <p:cNvPr id="531" name="image.png" descr="image.png"/>
          <p:cNvPicPr>
            <a:picLocks noChangeAspect="1"/>
          </p:cNvPicPr>
          <p:nvPr/>
        </p:nvPicPr>
        <p:blipFill>
          <a:blip r:embed="rId4">
            <a:extLst/>
          </a:blip>
          <a:stretch>
            <a:fillRect/>
          </a:stretch>
        </p:blipFill>
        <p:spPr>
          <a:xfrm>
            <a:off x="0" y="6011862"/>
            <a:ext cx="9144000" cy="638176"/>
          </a:xfrm>
          <a:prstGeom prst="rect">
            <a:avLst/>
          </a:prstGeom>
          <a:ln w="12700">
            <a:miter lim="400000"/>
          </a:ln>
        </p:spPr>
      </p:pic>
      <p:sp>
        <p:nvSpPr>
          <p:cNvPr id="532" name="椭圆形"/>
          <p:cNvSpPr/>
          <p:nvPr/>
        </p:nvSpPr>
        <p:spPr>
          <a:xfrm>
            <a:off x="101599" y="6029325"/>
            <a:ext cx="4572002"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35" name="2nd step format database and blast…"/>
          <p:cNvSpPr txBox="1"/>
          <p:nvPr/>
        </p:nvSpPr>
        <p:spPr>
          <a:xfrm>
            <a:off x="0" y="942975"/>
            <a:ext cx="8656638" cy="1424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1800"/>
            </a:pPr>
            <a:r>
              <a:t>2</a:t>
            </a:r>
            <a:r>
              <a:rPr baseline="30000"/>
              <a:t>nd</a:t>
            </a:r>
            <a:r>
              <a:t> </a:t>
            </a:r>
            <a:r>
              <a:t>step</a:t>
            </a:r>
            <a:r>
              <a:t> </a:t>
            </a:r>
            <a:r>
              <a:t>format</a:t>
            </a:r>
            <a:r>
              <a:t> </a:t>
            </a:r>
            <a:r>
              <a:t>database</a:t>
            </a:r>
            <a:r>
              <a:t> </a:t>
            </a:r>
            <a:r>
              <a:t>and</a:t>
            </a:r>
            <a:r>
              <a:t> </a:t>
            </a:r>
            <a:r>
              <a:t>blast</a:t>
            </a:r>
          </a:p>
          <a:p>
            <a:pPr lvl="1">
              <a:defRPr sz="1800"/>
            </a:pPr>
            <a:r>
              <a:t>Format</a:t>
            </a:r>
            <a:r>
              <a:t> </a:t>
            </a:r>
            <a:r>
              <a:t>the</a:t>
            </a:r>
            <a:r>
              <a:t> </a:t>
            </a:r>
            <a:r>
              <a:t>database:</a:t>
            </a:r>
          </a:p>
          <a:p>
            <a:pPr lvl="1" marL="457200" indent="0">
              <a:buSzPct val="100000"/>
              <a:buFont typeface="Arial"/>
              <a:buChar char="•"/>
              <a:defRPr sz="1800"/>
            </a:pPr>
            <a:r>
              <a:t>Open</a:t>
            </a:r>
            <a:r>
              <a:t> </a:t>
            </a:r>
            <a:r>
              <a:t>a</a:t>
            </a:r>
            <a:r>
              <a:t> </a:t>
            </a:r>
            <a:r>
              <a:t>terminal</a:t>
            </a:r>
            <a:r>
              <a:t> </a:t>
            </a:r>
            <a:r>
              <a:t>in</a:t>
            </a:r>
            <a:r>
              <a:t> </a:t>
            </a:r>
            <a:r>
              <a:t>Linux</a:t>
            </a:r>
            <a:r>
              <a:t> </a:t>
            </a:r>
            <a:r>
              <a:t>or</a:t>
            </a:r>
            <a:r>
              <a:t> </a:t>
            </a:r>
            <a:r>
              <a:t>Mac</a:t>
            </a:r>
            <a:r>
              <a:t> </a:t>
            </a:r>
            <a:r>
              <a:t>OS</a:t>
            </a:r>
            <a:r>
              <a:t> </a:t>
            </a:r>
            <a:r>
              <a:t>X</a:t>
            </a:r>
          </a:p>
          <a:p>
            <a:pPr lvl="1">
              <a:defRPr sz="1800"/>
            </a:pPr>
            <a:r>
              <a:t>	</a:t>
            </a:r>
            <a:r>
              <a:t>Type</a:t>
            </a:r>
            <a:r>
              <a:t> </a:t>
            </a:r>
            <a:r>
              <a:t>the</a:t>
            </a:r>
            <a:r>
              <a:t> </a:t>
            </a:r>
            <a:r>
              <a:t>following</a:t>
            </a:r>
            <a:r>
              <a:t> </a:t>
            </a:r>
            <a:r>
              <a:t>command:</a:t>
            </a:r>
          </a:p>
          <a:p>
            <a:pPr lvl="1">
              <a:defRPr sz="1800"/>
            </a:pPr>
            <a:r>
              <a:t>	  </a:t>
            </a:r>
            <a:r>
              <a:t>&gt;</a:t>
            </a:r>
            <a:r>
              <a:t> </a:t>
            </a:r>
            <a:r>
              <a:t>makeblastdb</a:t>
            </a:r>
            <a:r>
              <a:t> </a:t>
            </a:r>
            <a:r>
              <a:t>–in</a:t>
            </a:r>
            <a:r>
              <a:t> </a:t>
            </a:r>
            <a:r>
              <a:t>database.fa</a:t>
            </a:r>
            <a:r>
              <a:t> </a:t>
            </a:r>
            <a:r>
              <a:t>–dbtype</a:t>
            </a:r>
            <a:r>
              <a:t> </a:t>
            </a:r>
            <a:r>
              <a:t>nucl</a:t>
            </a:r>
            <a:r>
              <a:t> </a:t>
            </a:r>
            <a:r>
              <a:t>–hash_index</a:t>
            </a:r>
            <a:r>
              <a:t> </a:t>
            </a:r>
            <a:r>
              <a:t>-parse_seqids</a:t>
            </a:r>
          </a:p>
        </p:txBody>
      </p:sp>
      <p:pic>
        <p:nvPicPr>
          <p:cNvPr id="536" name="image.png" descr="image.png"/>
          <p:cNvPicPr>
            <a:picLocks noChangeAspect="1"/>
          </p:cNvPicPr>
          <p:nvPr/>
        </p:nvPicPr>
        <p:blipFill>
          <a:blip r:embed="rId2">
            <a:extLst/>
          </a:blip>
          <a:stretch>
            <a:fillRect/>
          </a:stretch>
        </p:blipFill>
        <p:spPr>
          <a:xfrm>
            <a:off x="474662" y="2752725"/>
            <a:ext cx="7775576" cy="1285875"/>
          </a:xfrm>
          <a:prstGeom prst="rect">
            <a:avLst/>
          </a:prstGeom>
          <a:ln w="12700">
            <a:miter lim="400000"/>
          </a:ln>
        </p:spPr>
      </p:pic>
      <p:sp>
        <p:nvSpPr>
          <p:cNvPr id="537" name="BLAST:…"/>
          <p:cNvSpPr txBox="1"/>
          <p:nvPr/>
        </p:nvSpPr>
        <p:spPr>
          <a:xfrm>
            <a:off x="0" y="4229100"/>
            <a:ext cx="8656638" cy="891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marL="800100" indent="-342900">
              <a:buSzPct val="100000"/>
              <a:buFont typeface="Arial"/>
              <a:buChar char="•"/>
              <a:defRPr sz="1800"/>
            </a:pPr>
            <a:r>
              <a:t>BLAST:</a:t>
            </a:r>
          </a:p>
          <a:p>
            <a:pPr lvl="1" marL="342900" indent="114300">
              <a:defRPr sz="1800"/>
            </a:pPr>
            <a:r>
              <a:t>&gt;</a:t>
            </a:r>
            <a:r>
              <a:t> </a:t>
            </a:r>
            <a:r>
              <a:t>blastn</a:t>
            </a:r>
            <a:r>
              <a:t> </a:t>
            </a:r>
            <a:r>
              <a:t>–query</a:t>
            </a:r>
            <a:r>
              <a:t> </a:t>
            </a:r>
            <a:r>
              <a:t>your_query_file</a:t>
            </a:r>
            <a:r>
              <a:t> </a:t>
            </a:r>
            <a:r>
              <a:t>–db</a:t>
            </a:r>
            <a:r>
              <a:t> </a:t>
            </a:r>
            <a:r>
              <a:t>database_file</a:t>
            </a:r>
            <a:r>
              <a:t> </a:t>
            </a:r>
            <a:r>
              <a:t>–evalue</a:t>
            </a:r>
            <a:r>
              <a:t> </a:t>
            </a:r>
            <a:r>
              <a:t>cutoff</a:t>
            </a:r>
            <a:r>
              <a:t> </a:t>
            </a:r>
            <a:r>
              <a:t>–outfmt</a:t>
            </a:r>
            <a:r>
              <a:t> </a:t>
            </a:r>
            <a:r>
              <a:t>6</a:t>
            </a:r>
            <a:r>
              <a:t> </a:t>
            </a:r>
            <a:r>
              <a:t>-num_threads</a:t>
            </a:r>
            <a:r>
              <a:t> </a:t>
            </a:r>
            <a:r>
              <a:t>6</a:t>
            </a:r>
            <a:r>
              <a:t> </a:t>
            </a:r>
            <a:r>
              <a:t>–max_target_seqs</a:t>
            </a:r>
            <a:r>
              <a:t> </a:t>
            </a:r>
            <a:r>
              <a:t>10</a:t>
            </a:r>
            <a:r>
              <a:t> </a:t>
            </a:r>
            <a:r>
              <a:t>–out</a:t>
            </a:r>
            <a:r>
              <a:t> </a:t>
            </a:r>
            <a:r>
              <a:t>output_file_name</a:t>
            </a:r>
          </a:p>
        </p:txBody>
      </p:sp>
      <p:pic>
        <p:nvPicPr>
          <p:cNvPr id="538" name="image.png" descr="image.png"/>
          <p:cNvPicPr>
            <a:picLocks noChangeAspect="1"/>
          </p:cNvPicPr>
          <p:nvPr/>
        </p:nvPicPr>
        <p:blipFill>
          <a:blip r:embed="rId3">
            <a:extLst/>
          </a:blip>
          <a:stretch>
            <a:fillRect/>
          </a:stretch>
        </p:blipFill>
        <p:spPr>
          <a:xfrm>
            <a:off x="0" y="5527675"/>
            <a:ext cx="9144000" cy="48418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41" name="3rd step visualization (MEGAN http://ab.inf.uni-tuebingen.de/software/megan6/)"/>
          <p:cNvSpPr txBox="1"/>
          <p:nvPr/>
        </p:nvSpPr>
        <p:spPr>
          <a:xfrm>
            <a:off x="-1588" y="6240462"/>
            <a:ext cx="9145588"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1800">
                <a:solidFill>
                  <a:srgbClr val="0563C1"/>
                </a:solidFill>
                <a:latin typeface="+mj-lt"/>
                <a:ea typeface="+mj-ea"/>
                <a:cs typeface="+mj-cs"/>
                <a:sym typeface="Arial"/>
              </a:defRPr>
            </a:pPr>
            <a:r>
              <a:t>3</a:t>
            </a:r>
            <a:r>
              <a:rPr baseline="30000"/>
              <a:t>rd</a:t>
            </a:r>
            <a:r>
              <a:t> </a:t>
            </a:r>
            <a:r>
              <a:t>step</a:t>
            </a:r>
            <a:r>
              <a:t> </a:t>
            </a:r>
            <a:r>
              <a:t>visualization</a:t>
            </a:r>
            <a:r>
              <a:t> </a:t>
            </a:r>
            <a:r>
              <a:t>(MEGAN http://ab.inf.uni-tuebingen.de/software/megan6/)</a:t>
            </a:r>
          </a:p>
        </p:txBody>
      </p:sp>
      <p:pic>
        <p:nvPicPr>
          <p:cNvPr id="542" name="D8CA9710-2675-41C2-A08A-4ABC18D54242.png" descr="D8CA9710-2675-41C2-A08A-4ABC18D54242.png"/>
          <p:cNvPicPr>
            <a:picLocks noChangeAspect="1"/>
          </p:cNvPicPr>
          <p:nvPr/>
        </p:nvPicPr>
        <p:blipFill>
          <a:blip r:embed="rId2">
            <a:extLst/>
          </a:blip>
          <a:stretch>
            <a:fillRect/>
          </a:stretch>
        </p:blipFill>
        <p:spPr>
          <a:xfrm>
            <a:off x="871607" y="927995"/>
            <a:ext cx="7095986" cy="508828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pic>
        <p:nvPicPr>
          <p:cNvPr id="545" name="FC0657D7-705B-4F5E-B649-18AAB01E7BA5.png" descr="FC0657D7-705B-4F5E-B649-18AAB01E7BA5.png"/>
          <p:cNvPicPr>
            <a:picLocks noChangeAspect="1"/>
          </p:cNvPicPr>
          <p:nvPr/>
        </p:nvPicPr>
        <p:blipFill>
          <a:blip r:embed="rId2">
            <a:extLst/>
          </a:blip>
          <a:stretch>
            <a:fillRect/>
          </a:stretch>
        </p:blipFill>
        <p:spPr>
          <a:xfrm>
            <a:off x="1036952" y="1013052"/>
            <a:ext cx="6765296" cy="6058170"/>
          </a:xfrm>
          <a:prstGeom prst="rect">
            <a:avLst/>
          </a:prstGeom>
          <a:ln w="12700">
            <a:miter lim="400000"/>
          </a:ln>
        </p:spPr>
      </p:pic>
      <p:sp>
        <p:nvSpPr>
          <p:cNvPr id="546" name="椭圆形"/>
          <p:cNvSpPr/>
          <p:nvPr/>
        </p:nvSpPr>
        <p:spPr>
          <a:xfrm>
            <a:off x="723899" y="4326202"/>
            <a:ext cx="7222068" cy="414073"/>
          </a:xfrm>
          <a:prstGeom prst="ellipse">
            <a:avLst/>
          </a:prstGeom>
          <a:ln w="38100">
            <a:solidFill>
              <a:srgbClr val="FF0000"/>
            </a:solidFill>
            <a:miter/>
          </a:ln>
        </p:spPr>
        <p:txBody>
          <a:bodyPr lIns="45719" rIns="45719" anchor="ctr"/>
          <a:lstStyle/>
          <a:p>
            <a:pPr algn="ctr">
              <a:defRPr sz="1800">
                <a:solidFill>
                  <a:srgbClr val="FFFFFF"/>
                </a:solidFill>
              </a:defRPr>
            </a:pP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49" name="3rd step visualization"/>
          <p:cNvSpPr txBox="1"/>
          <p:nvPr/>
        </p:nvSpPr>
        <p:spPr>
          <a:xfrm>
            <a:off x="90487" y="712787"/>
            <a:ext cx="865822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3</a:t>
            </a:r>
            <a:r>
              <a:rPr baseline="30000"/>
              <a:t>rd</a:t>
            </a:r>
            <a:r>
              <a:t> </a:t>
            </a:r>
            <a:r>
              <a:t>step</a:t>
            </a:r>
            <a:r>
              <a:t> </a:t>
            </a:r>
            <a:r>
              <a:t>visualization</a:t>
            </a:r>
          </a:p>
        </p:txBody>
      </p:sp>
      <p:pic>
        <p:nvPicPr>
          <p:cNvPr id="550" name="image.png" descr="image.png"/>
          <p:cNvPicPr>
            <a:picLocks noChangeAspect="1"/>
          </p:cNvPicPr>
          <p:nvPr/>
        </p:nvPicPr>
        <p:blipFill>
          <a:blip r:embed="rId2">
            <a:extLst/>
          </a:blip>
          <a:stretch>
            <a:fillRect/>
          </a:stretch>
        </p:blipFill>
        <p:spPr>
          <a:xfrm>
            <a:off x="965200" y="1276350"/>
            <a:ext cx="6661150" cy="17526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53" name="3rd step visualization"/>
          <p:cNvSpPr txBox="1"/>
          <p:nvPr/>
        </p:nvSpPr>
        <p:spPr>
          <a:xfrm>
            <a:off x="90487" y="712787"/>
            <a:ext cx="865822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3</a:t>
            </a:r>
            <a:r>
              <a:rPr baseline="30000"/>
              <a:t>rd</a:t>
            </a:r>
            <a:r>
              <a:t> </a:t>
            </a:r>
            <a:r>
              <a:t>step</a:t>
            </a:r>
            <a:r>
              <a:t> </a:t>
            </a:r>
            <a:r>
              <a:t>visualization</a:t>
            </a:r>
          </a:p>
        </p:txBody>
      </p:sp>
      <p:pic>
        <p:nvPicPr>
          <p:cNvPr id="554" name="image.png" descr="image.png"/>
          <p:cNvPicPr>
            <a:picLocks noChangeAspect="1"/>
          </p:cNvPicPr>
          <p:nvPr/>
        </p:nvPicPr>
        <p:blipFill>
          <a:blip r:embed="rId2">
            <a:extLst/>
          </a:blip>
          <a:stretch>
            <a:fillRect/>
          </a:stretch>
        </p:blipFill>
        <p:spPr>
          <a:xfrm>
            <a:off x="368300" y="1174750"/>
            <a:ext cx="4364038" cy="3429000"/>
          </a:xfrm>
          <a:prstGeom prst="rect">
            <a:avLst/>
          </a:prstGeom>
          <a:ln w="12700">
            <a:miter lim="400000"/>
          </a:ln>
        </p:spPr>
      </p:pic>
      <p:pic>
        <p:nvPicPr>
          <p:cNvPr id="555" name="image.png" descr="image.png"/>
          <p:cNvPicPr>
            <a:picLocks noChangeAspect="1"/>
          </p:cNvPicPr>
          <p:nvPr/>
        </p:nvPicPr>
        <p:blipFill>
          <a:blip r:embed="rId3">
            <a:extLst/>
          </a:blip>
          <a:stretch>
            <a:fillRect/>
          </a:stretch>
        </p:blipFill>
        <p:spPr>
          <a:xfrm>
            <a:off x="3897312" y="2387600"/>
            <a:ext cx="4978401" cy="3911600"/>
          </a:xfrm>
          <a:prstGeom prst="rect">
            <a:avLst/>
          </a:prstGeom>
          <a:ln w="12700">
            <a:miter lim="400000"/>
          </a:ln>
        </p:spPr>
      </p:pic>
      <p:sp>
        <p:nvSpPr>
          <p:cNvPr id="556" name="椭圆形"/>
          <p:cNvSpPr/>
          <p:nvPr/>
        </p:nvSpPr>
        <p:spPr>
          <a:xfrm>
            <a:off x="160337" y="1433512"/>
            <a:ext cx="4572001" cy="406401"/>
          </a:xfrm>
          <a:prstGeom prst="ellipse">
            <a:avLst/>
          </a:prstGeom>
          <a:ln w="38100">
            <a:solidFill>
              <a:srgbClr val="FF0000"/>
            </a:solidFill>
            <a:miter/>
          </a:ln>
        </p:spPr>
        <p:txBody>
          <a:bodyPr lIns="45719" rIns="45719" anchor="ctr"/>
          <a:lstStyle/>
          <a:p>
            <a:pPr algn="ctr">
              <a:defRPr sz="1800">
                <a:solidFill>
                  <a:srgbClr val="FFFFFF"/>
                </a:solidFill>
              </a:defRPr>
            </a:pPr>
          </a:p>
        </p:txBody>
      </p:sp>
      <p:sp>
        <p:nvSpPr>
          <p:cNvPr id="557" name="椭圆形"/>
          <p:cNvSpPr/>
          <p:nvPr/>
        </p:nvSpPr>
        <p:spPr>
          <a:xfrm>
            <a:off x="6197600" y="4745037"/>
            <a:ext cx="2166938" cy="406401"/>
          </a:xfrm>
          <a:prstGeom prst="ellipse">
            <a:avLst/>
          </a:prstGeom>
          <a:ln w="38100">
            <a:solidFill>
              <a:srgbClr val="FF0000"/>
            </a:solidFill>
            <a:miter/>
          </a:ln>
        </p:spPr>
        <p:txBody>
          <a:bodyPr lIns="45719" rIns="45719" anchor="ctr"/>
          <a:lstStyle/>
          <a:p>
            <a:pPr algn="ctr">
              <a:defRPr sz="1800">
                <a:solidFill>
                  <a:srgbClr val="FFFFFF"/>
                </a:solidFill>
              </a:defRPr>
            </a:pPr>
          </a:p>
        </p:txBody>
      </p:sp>
      <p:pic>
        <p:nvPicPr>
          <p:cNvPr id="558" name="image.png" descr="image.png"/>
          <p:cNvPicPr>
            <a:picLocks noChangeAspect="1"/>
          </p:cNvPicPr>
          <p:nvPr/>
        </p:nvPicPr>
        <p:blipFill>
          <a:blip r:embed="rId4">
            <a:extLst/>
          </a:blip>
          <a:stretch>
            <a:fillRect/>
          </a:stretch>
        </p:blipFill>
        <p:spPr>
          <a:xfrm>
            <a:off x="2446337" y="5273675"/>
            <a:ext cx="3700463" cy="10874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5" name="image.png" descr="image.png"/>
          <p:cNvPicPr>
            <a:picLocks noChangeAspect="1"/>
          </p:cNvPicPr>
          <p:nvPr/>
        </p:nvPicPr>
        <p:blipFill>
          <a:blip r:embed="rId2">
            <a:extLst/>
          </a:blip>
          <a:stretch>
            <a:fillRect/>
          </a:stretch>
        </p:blipFill>
        <p:spPr>
          <a:xfrm>
            <a:off x="-4763" y="692150"/>
            <a:ext cx="9144001" cy="4964113"/>
          </a:xfrm>
          <a:prstGeom prst="rect">
            <a:avLst/>
          </a:prstGeom>
          <a:ln w="12700">
            <a:miter lim="400000"/>
          </a:ln>
        </p:spPr>
      </p:pic>
      <p:sp>
        <p:nvSpPr>
          <p:cNvPr id="276" name="https://blast.ncbi.nlm.nih.gov/Blast.cgi"/>
          <p:cNvSpPr txBox="1"/>
          <p:nvPr/>
        </p:nvSpPr>
        <p:spPr>
          <a:xfrm>
            <a:off x="468312" y="5732462"/>
            <a:ext cx="6877051"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mj-lt"/>
                <a:ea typeface="+mj-ea"/>
                <a:cs typeface="+mj-cs"/>
                <a:sym typeface="Arial"/>
              </a:defRPr>
            </a:lvl1pPr>
          </a:lstStyle>
          <a:p>
            <a:pPr/>
            <a:r>
              <a:t>https://blast.ncbi.nlm.nih.gov/Blast.cgi</a:t>
            </a:r>
          </a:p>
        </p:txBody>
      </p:sp>
      <p:sp>
        <p:nvSpPr>
          <p:cNvPr id="277" name="BLAST"/>
          <p:cNvSpPr txBox="1"/>
          <p:nvPr/>
        </p:nvSpPr>
        <p:spPr>
          <a:xfrm>
            <a:off x="-4763" y="96837"/>
            <a:ext cx="9144001"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BLAST</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61" name="3rd step visualization"/>
          <p:cNvSpPr txBox="1"/>
          <p:nvPr/>
        </p:nvSpPr>
        <p:spPr>
          <a:xfrm>
            <a:off x="90487" y="712787"/>
            <a:ext cx="865822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3</a:t>
            </a:r>
            <a:r>
              <a:rPr baseline="30000"/>
              <a:t>rd</a:t>
            </a:r>
            <a:r>
              <a:t> </a:t>
            </a:r>
            <a:r>
              <a:t>step</a:t>
            </a:r>
            <a:r>
              <a:t> </a:t>
            </a:r>
            <a:r>
              <a:t>visualization</a:t>
            </a:r>
          </a:p>
        </p:txBody>
      </p:sp>
      <p:pic>
        <p:nvPicPr>
          <p:cNvPr id="562" name="image.png" descr="image.png"/>
          <p:cNvPicPr>
            <a:picLocks noChangeAspect="1"/>
          </p:cNvPicPr>
          <p:nvPr/>
        </p:nvPicPr>
        <p:blipFill>
          <a:blip r:embed="rId2">
            <a:extLst/>
          </a:blip>
          <a:stretch>
            <a:fillRect/>
          </a:stretch>
        </p:blipFill>
        <p:spPr>
          <a:xfrm>
            <a:off x="0" y="1778000"/>
            <a:ext cx="9144000" cy="236855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Lowest common ancestor (LCA)"/>
          <p:cNvSpPr txBox="1"/>
          <p:nvPr/>
        </p:nvSpPr>
        <p:spPr>
          <a:xfrm>
            <a:off x="322262" y="319087"/>
            <a:ext cx="8550276"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Lowest common ancestor (LCA)</a:t>
            </a:r>
          </a:p>
        </p:txBody>
      </p:sp>
      <p:pic>
        <p:nvPicPr>
          <p:cNvPr id="565" name="屏幕快照 2015-03-13 上午11.37.50.png" descr="屏幕快照 2015-03-13 上午11.37.50.png"/>
          <p:cNvPicPr>
            <a:picLocks noChangeAspect="1"/>
          </p:cNvPicPr>
          <p:nvPr/>
        </p:nvPicPr>
        <p:blipFill>
          <a:blip r:embed="rId2">
            <a:extLst/>
          </a:blip>
          <a:stretch>
            <a:fillRect/>
          </a:stretch>
        </p:blipFill>
        <p:spPr>
          <a:xfrm>
            <a:off x="1016000" y="1303337"/>
            <a:ext cx="1160463" cy="3133726"/>
          </a:xfrm>
          <a:prstGeom prst="rect">
            <a:avLst/>
          </a:prstGeom>
          <a:ln w="12700">
            <a:miter lim="400000"/>
          </a:ln>
        </p:spPr>
      </p:pic>
      <p:sp>
        <p:nvSpPr>
          <p:cNvPr id="566" name="In this tree, the LCA o the nodes x and y is marked in dark green. Other common ancestors are shown in light green."/>
          <p:cNvSpPr txBox="1"/>
          <p:nvPr/>
        </p:nvSpPr>
        <p:spPr>
          <a:xfrm>
            <a:off x="169862" y="4722812"/>
            <a:ext cx="2235201" cy="11532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1200">
                <a:solidFill>
                  <a:srgbClr val="0563C1"/>
                </a:solidFill>
                <a:latin typeface="+mj-lt"/>
                <a:ea typeface="+mj-ea"/>
                <a:cs typeface="+mj-cs"/>
                <a:sym typeface="Arial"/>
              </a:defRPr>
            </a:pPr>
            <a:r>
              <a:t>In this tree, the LCA o the nodes x and y is marked in dark green. Other common ancestors are shown in light green.</a:t>
            </a:r>
          </a:p>
        </p:txBody>
      </p:sp>
      <p:sp>
        <p:nvSpPr>
          <p:cNvPr id="567" name="In graph theory and computer science, the lowest common ancestor (LCA) of two nodes v and w in a tree or directed acyclic graph (DAG) is the lowest (i.e. deepest) node that has both v and w as descendants, where we define each node to be a descendant of itself (so if v has a direct connection from w, w is the lowest common ancestor).…"/>
          <p:cNvSpPr txBox="1"/>
          <p:nvPr/>
        </p:nvSpPr>
        <p:spPr>
          <a:xfrm>
            <a:off x="2557462" y="1303337"/>
            <a:ext cx="6315076" cy="38202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latin typeface="+mj-lt"/>
                <a:ea typeface="+mj-ea"/>
                <a:cs typeface="+mj-cs"/>
                <a:sym typeface="Arial"/>
              </a:defRPr>
            </a:pPr>
            <a:r>
              <a:t>In graph theory and computer science, the </a:t>
            </a:r>
            <a:r>
              <a:rPr b="1"/>
              <a:t>lowest common ancestor</a:t>
            </a:r>
            <a:r>
              <a:t> (</a:t>
            </a:r>
            <a:r>
              <a:rPr b="1"/>
              <a:t>LCA</a:t>
            </a:r>
            <a:r>
              <a:t>) of two nodes </a:t>
            </a:r>
            <a:r>
              <a:rPr i="1"/>
              <a:t>v</a:t>
            </a:r>
            <a:r>
              <a:t> and </a:t>
            </a:r>
            <a:r>
              <a:rPr i="1"/>
              <a:t>w</a:t>
            </a:r>
            <a:r>
              <a:t> in a tree or directed acyclic graph (DAG) is the lowest (i.e. deepest) node that has both </a:t>
            </a:r>
            <a:r>
              <a:rPr i="1"/>
              <a:t>v</a:t>
            </a:r>
            <a:r>
              <a:t> and </a:t>
            </a:r>
            <a:r>
              <a:rPr i="1"/>
              <a:t>w</a:t>
            </a:r>
            <a:r>
              <a:t> as descendants, where we define each node to be a descendant of itself (so if </a:t>
            </a:r>
            <a:r>
              <a:rPr i="1"/>
              <a:t>v</a:t>
            </a:r>
            <a:r>
              <a:t> has a direct connection from </a:t>
            </a:r>
            <a:r>
              <a:rPr i="1"/>
              <a:t>w</a:t>
            </a:r>
            <a:r>
              <a:t>, </a:t>
            </a:r>
            <a:r>
              <a:rPr i="1"/>
              <a:t>w</a:t>
            </a:r>
            <a:r>
              <a:t> is the lowest common ancestor).</a:t>
            </a:r>
          </a:p>
          <a:p>
            <a:pPr>
              <a:defRPr sz="1200">
                <a:latin typeface="+mj-lt"/>
                <a:ea typeface="+mj-ea"/>
                <a:cs typeface="+mj-cs"/>
                <a:sym typeface="Arial"/>
              </a:defRPr>
            </a:pPr>
            <a:r>
              <a:t> </a:t>
            </a:r>
          </a:p>
          <a:p>
            <a:pPr>
              <a:defRPr sz="1200">
                <a:latin typeface="+mj-lt"/>
                <a:ea typeface="+mj-ea"/>
                <a:cs typeface="+mj-cs"/>
                <a:sym typeface="Arial"/>
              </a:defRPr>
            </a:pPr>
            <a:r>
              <a:t>The LCA of </a:t>
            </a:r>
            <a:r>
              <a:rPr i="1"/>
              <a:t>v</a:t>
            </a:r>
            <a:r>
              <a:t> and </a:t>
            </a:r>
            <a:r>
              <a:rPr i="1"/>
              <a:t>w</a:t>
            </a:r>
            <a:r>
              <a:t> in </a:t>
            </a:r>
            <a:r>
              <a:rPr i="1"/>
              <a:t>T</a:t>
            </a:r>
            <a:r>
              <a:t> is the shared ancestor of </a:t>
            </a:r>
            <a:r>
              <a:rPr i="1"/>
              <a:t>v</a:t>
            </a:r>
            <a:r>
              <a:t> and </a:t>
            </a:r>
            <a:r>
              <a:rPr i="1"/>
              <a:t>w</a:t>
            </a:r>
            <a:r>
              <a:t> that is located farthest from the root. Computation of lowest common ancestors may be useful, for instance, as part of a procedure for determining the distance between pairs of nodes in a tree: the distance from </a:t>
            </a:r>
            <a:r>
              <a:rPr i="1"/>
              <a:t>v</a:t>
            </a:r>
            <a:r>
              <a:t> to </a:t>
            </a:r>
            <a:r>
              <a:rPr i="1"/>
              <a:t>w</a:t>
            </a:r>
            <a:r>
              <a:t> can be computed as the distance from the root to </a:t>
            </a:r>
            <a:r>
              <a:rPr i="1"/>
              <a:t>v</a:t>
            </a:r>
            <a:r>
              <a:t>, plus the distance from the root to </a:t>
            </a:r>
            <a:r>
              <a:rPr i="1"/>
              <a:t>w</a:t>
            </a:r>
            <a:r>
              <a:t>, minus twice the distance from the root to their lowest common ancestor (Djidjev, Pantziou &amp; Zaroliagis 1991). In ontologies, the lowest common ancestor is also known as the </a:t>
            </a:r>
            <a:r>
              <a:rPr b="1"/>
              <a:t>least common subsumer</a:t>
            </a:r>
            <a:r>
              <a:t>.</a:t>
            </a:r>
          </a:p>
          <a:p>
            <a:pPr>
              <a:defRPr sz="1200">
                <a:latin typeface="+mj-lt"/>
                <a:ea typeface="+mj-ea"/>
                <a:cs typeface="+mj-cs"/>
                <a:sym typeface="Arial"/>
              </a:defRPr>
            </a:pPr>
            <a:r>
              <a:t> </a:t>
            </a:r>
          </a:p>
          <a:p>
            <a:pPr>
              <a:defRPr sz="1200">
                <a:latin typeface="+mj-lt"/>
                <a:ea typeface="+mj-ea"/>
                <a:cs typeface="+mj-cs"/>
                <a:sym typeface="Arial"/>
              </a:defRPr>
            </a:pPr>
            <a:r>
              <a:t>In a tree data structure where each node points to its parent, the lowest common ancestor can be easily determined by finding the first intersection of the paths from </a:t>
            </a:r>
            <a:r>
              <a:rPr i="1"/>
              <a:t>v</a:t>
            </a:r>
            <a:r>
              <a:t> and </a:t>
            </a:r>
            <a:r>
              <a:rPr i="1"/>
              <a:t>w</a:t>
            </a:r>
            <a:r>
              <a:t> to the root. In general, the computational time required for this algorithm is O(</a:t>
            </a:r>
            <a:r>
              <a:rPr i="1"/>
              <a:t>h</a:t>
            </a:r>
            <a:r>
              <a:t>) where </a:t>
            </a:r>
            <a:r>
              <a:rPr i="1"/>
              <a:t>h</a:t>
            </a:r>
            <a:r>
              <a:t> is the height of the tree (length of longest path from a leaf to the root). However, there exist several algorithms for processing trees so that lowest common ancestors may be found more quickly. Tarjan's off-line lowest common ancestors algorithm, for example, preprocesses a tree in linear time to provide constant-time LCA queries. In general DAGs, similar algorithms exist, but with super-linear complexity.</a:t>
            </a:r>
          </a:p>
        </p:txBody>
      </p:sp>
      <p:sp>
        <p:nvSpPr>
          <p:cNvPr id="568" name="http://en.wikipedia.org/wiki/Lowest_common_ancestor"/>
          <p:cNvSpPr txBox="1"/>
          <p:nvPr/>
        </p:nvSpPr>
        <p:spPr>
          <a:xfrm>
            <a:off x="4513262" y="5089525"/>
            <a:ext cx="4165601" cy="2269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r">
              <a:defRPr sz="1000">
                <a:solidFill>
                  <a:srgbClr val="0563C1"/>
                </a:solidFill>
                <a:latin typeface="+mj-lt"/>
                <a:ea typeface="+mj-ea"/>
                <a:cs typeface="+mj-cs"/>
                <a:sym typeface="Arial"/>
              </a:defRPr>
            </a:pPr>
            <a:r>
              <a:t>http://en.wikipedia.org/wiki/Lowest_common_ancestor</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0" name="Anammox_20150308" descr="Anammox_20150308"/>
          <p:cNvPicPr>
            <a:picLocks noChangeAspect="1"/>
          </p:cNvPicPr>
          <p:nvPr/>
        </p:nvPicPr>
        <p:blipFill>
          <a:blip r:embed="rId2">
            <a:extLst/>
          </a:blip>
          <a:stretch>
            <a:fillRect/>
          </a:stretch>
        </p:blipFill>
        <p:spPr>
          <a:xfrm>
            <a:off x="0" y="906462"/>
            <a:ext cx="9144000" cy="3389313"/>
          </a:xfrm>
          <a:prstGeom prst="rect">
            <a:avLst/>
          </a:prstGeom>
          <a:ln w="12700">
            <a:miter lim="400000"/>
          </a:ln>
        </p:spPr>
      </p:pic>
      <p:sp>
        <p:nvSpPr>
          <p:cNvPr id="571" name="Dominant taxon in anammox community"/>
          <p:cNvSpPr txBox="1"/>
          <p:nvPr/>
        </p:nvSpPr>
        <p:spPr>
          <a:xfrm>
            <a:off x="109537" y="123825"/>
            <a:ext cx="8950326"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Dominant</a:t>
            </a:r>
            <a:r>
              <a:t> </a:t>
            </a:r>
            <a:r>
              <a:t>taxon</a:t>
            </a:r>
            <a:r>
              <a:t> </a:t>
            </a:r>
            <a:r>
              <a:t>in</a:t>
            </a:r>
            <a:r>
              <a:t> </a:t>
            </a:r>
            <a:r>
              <a:t>anammox</a:t>
            </a:r>
            <a:r>
              <a:t> </a:t>
            </a:r>
            <a:r>
              <a:t>community</a:t>
            </a:r>
          </a:p>
        </p:txBody>
      </p:sp>
      <p:graphicFrame>
        <p:nvGraphicFramePr>
          <p:cNvPr id="572" name="表格"/>
          <p:cNvGraphicFramePr/>
          <p:nvPr/>
        </p:nvGraphicFramePr>
        <p:xfrm>
          <a:off x="431800" y="4511675"/>
          <a:ext cx="8458200" cy="15668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298825"/>
                <a:gridCol w="5159375"/>
              </a:tblGrid>
              <a:tr h="274637">
                <a:tc>
                  <a:txBody>
                    <a:bodyPr/>
                    <a:lstStyle/>
                    <a:p>
                      <a:pPr algn="ctr">
                        <a:defRPr sz="1800"/>
                      </a:pPr>
                      <a:r>
                        <a:rPr b="1" sz="1200"/>
                        <a:t>Dominant taxon</a:t>
                      </a:r>
                    </a:p>
                  </a:txBody>
                  <a:tcPr marL="45704" marR="45704" marT="45704" marB="45704" anchor="ctr" anchorCtr="0" horzOverflow="overflow">
                    <a:lnL w="12700">
                      <a:miter lim="400000"/>
                    </a:lnL>
                    <a:lnR w="12700">
                      <a:miter lim="400000"/>
                    </a:lnR>
                    <a:lnT w="12700">
                      <a:solidFill>
                        <a:srgbClr val="000000"/>
                      </a:solidFill>
                    </a:lnT>
                    <a:lnB w="12700">
                      <a:solidFill>
                        <a:srgbClr val="000000"/>
                      </a:solidFill>
                    </a:lnB>
                    <a:noFill/>
                  </a:tcPr>
                </a:tc>
                <a:tc>
                  <a:txBody>
                    <a:bodyPr/>
                    <a:lstStyle/>
                    <a:p>
                      <a:pPr algn="l">
                        <a:defRPr b="1"/>
                      </a:pPr>
                      <a:r>
                        <a:t>Relative</a:t>
                      </a:r>
                      <a:r>
                        <a:t> </a:t>
                      </a:r>
                      <a:r>
                        <a:t>percentage</a:t>
                      </a:r>
                      <a:r>
                        <a:t> </a:t>
                      </a:r>
                      <a:r>
                        <a:t>in</a:t>
                      </a:r>
                      <a:r>
                        <a:t> </a:t>
                      </a:r>
                      <a:r>
                        <a:t>total</a:t>
                      </a:r>
                      <a:r>
                        <a:t> </a:t>
                      </a:r>
                      <a:r>
                        <a:t>sequenced</a:t>
                      </a:r>
                      <a:r>
                        <a:t> </a:t>
                      </a:r>
                      <a:r>
                        <a:t>16S</a:t>
                      </a:r>
                      <a:r>
                        <a:t> </a:t>
                      </a:r>
                      <a:r>
                        <a:t>rRNA</a:t>
                      </a:r>
                      <a:r>
                        <a:t> </a:t>
                      </a:r>
                      <a:r>
                        <a:t>gene</a:t>
                      </a:r>
                      <a:r>
                        <a:t> </a:t>
                      </a:r>
                      <a:r>
                        <a:t>sequences</a:t>
                      </a:r>
                      <a:r>
                        <a:t> </a:t>
                      </a:r>
                      <a:r>
                        <a:t>(%) </a:t>
                      </a:r>
                    </a:p>
                  </a:txBody>
                  <a:tcPr marL="45704" marR="45704" marT="45704" marB="45704" anchor="ctr" anchorCtr="0" horzOverflow="overflow">
                    <a:lnL w="12700">
                      <a:miter lim="400000"/>
                    </a:lnL>
                    <a:lnR w="12700">
                      <a:miter lim="400000"/>
                    </a:lnR>
                    <a:lnT w="12700">
                      <a:solidFill>
                        <a:srgbClr val="000000"/>
                      </a:solidFill>
                    </a:lnT>
                    <a:lnB w="12700">
                      <a:solidFill>
                        <a:srgbClr val="000000"/>
                      </a:solidFill>
                    </a:lnB>
                    <a:noFill/>
                  </a:tcPr>
                </a:tc>
              </a:tr>
              <a:tr h="195262">
                <a:tc>
                  <a:txBody>
                    <a:bodyPr/>
                    <a:lstStyle/>
                    <a:p>
                      <a:pPr algn="ctr"/>
                      <a:r>
                        <a:t>  </a:t>
                      </a:r>
                      <a:r>
                        <a:rPr i="1"/>
                        <a:t>Candidatus Brocadia</a:t>
                      </a:r>
                    </a:p>
                  </a:txBody>
                  <a:tcPr marL="0" marR="0" marT="0" marB="0" anchor="ctr" anchorCtr="0" horzOverflow="overflow">
                    <a:lnL w="12700">
                      <a:miter lim="400000"/>
                    </a:lnL>
                    <a:lnR w="12700">
                      <a:miter lim="400000"/>
                    </a:lnR>
                    <a:lnT w="12700">
                      <a:solidFill>
                        <a:srgbClr val="000000"/>
                      </a:solidFill>
                    </a:lnT>
                    <a:lnB w="12700">
                      <a:miter lim="400000"/>
                    </a:lnB>
                    <a:solidFill>
                      <a:srgbClr val="000000">
                        <a:alpha val="19999"/>
                      </a:srgbClr>
                    </a:solidFill>
                  </a:tcPr>
                </a:tc>
                <a:tc>
                  <a:txBody>
                    <a:bodyPr/>
                    <a:lstStyle/>
                    <a:p>
                      <a:pPr algn="ctr">
                        <a:defRPr sz="1800"/>
                      </a:pPr>
                      <a:r>
                        <a:rPr sz="1200"/>
                        <a:t>79.1</a:t>
                      </a:r>
                    </a:p>
                  </a:txBody>
                  <a:tcPr marL="0" marR="0" marT="0" marB="0" anchor="ctr" anchorCtr="0" horzOverflow="overflow">
                    <a:lnL w="12700">
                      <a:miter lim="400000"/>
                    </a:lnL>
                    <a:lnR w="12700">
                      <a:miter lim="400000"/>
                    </a:lnR>
                    <a:lnT w="12700">
                      <a:solidFill>
                        <a:srgbClr val="000000"/>
                      </a:solidFill>
                    </a:lnT>
                    <a:lnB w="12700">
                      <a:miter lim="400000"/>
                    </a:lnB>
                    <a:solidFill>
                      <a:srgbClr val="000000">
                        <a:alpha val="19999"/>
                      </a:srgbClr>
                    </a:solidFill>
                  </a:tcPr>
                </a:tc>
              </a:tr>
              <a:tr h="274637">
                <a:tc>
                  <a:txBody>
                    <a:bodyPr/>
                    <a:lstStyle/>
                    <a:p>
                      <a:pPr algn="ctr" defTabSz="457200">
                        <a:defRPr i="1"/>
                      </a:pPr>
                      <a:r>
                        <a:t>Chlorob</a:t>
                      </a:r>
                      <a:r>
                        <a:rPr i="0"/>
                        <a:t>i</a:t>
                      </a:r>
                      <a:r>
                        <a:rPr i="0"/>
                        <a:t> </a:t>
                      </a:r>
                      <a:r>
                        <a:rPr i="0"/>
                        <a:t>(class)</a:t>
                      </a:r>
                    </a:p>
                  </a:txBody>
                  <a:tcPr marL="45704" marR="45704" marT="45704" marB="45704" anchor="ctr" anchorCtr="0" horzOverflow="overflow">
                    <a:lnL w="12700">
                      <a:miter lim="400000"/>
                    </a:lnL>
                    <a:lnR w="12700">
                      <a:miter lim="400000"/>
                    </a:lnR>
                    <a:lnT w="12700">
                      <a:miter lim="400000"/>
                    </a:lnT>
                    <a:lnB w="12700">
                      <a:miter lim="400000"/>
                    </a:lnB>
                    <a:noFill/>
                  </a:tcPr>
                </a:tc>
                <a:tc>
                  <a:txBody>
                    <a:bodyPr/>
                    <a:lstStyle/>
                    <a:p>
                      <a:pPr algn="ctr">
                        <a:defRPr sz="1800"/>
                      </a:pPr>
                      <a:r>
                        <a:rPr sz="1200"/>
                        <a:t>5.8</a:t>
                      </a:r>
                    </a:p>
                  </a:txBody>
                  <a:tcPr marL="45704" marR="45704" marT="45704" marB="45704" anchor="ctr" anchorCtr="0" horzOverflow="overflow">
                    <a:lnL w="12700">
                      <a:miter lim="400000"/>
                    </a:lnL>
                    <a:lnR w="12700">
                      <a:miter lim="400000"/>
                    </a:lnR>
                    <a:lnT w="12700">
                      <a:miter lim="400000"/>
                    </a:lnT>
                    <a:lnB w="12700">
                      <a:miter lim="400000"/>
                    </a:lnB>
                    <a:noFill/>
                  </a:tcPr>
                </a:tc>
              </a:tr>
              <a:tr h="274637">
                <a:tc>
                  <a:txBody>
                    <a:bodyPr/>
                    <a:lstStyle/>
                    <a:p>
                      <a:pPr algn="ctr" defTabSz="457200"/>
                      <a:r>
                        <a:t> </a:t>
                      </a:r>
                      <a:r>
                        <a:rPr i="1"/>
                        <a:t>Uncultured</a:t>
                      </a:r>
                      <a:r>
                        <a:rPr i="1"/>
                        <a:t> </a:t>
                      </a:r>
                      <a:r>
                        <a:rPr i="1"/>
                        <a:t>Chloroflexia bacterium</a:t>
                      </a:r>
                    </a:p>
                  </a:txBody>
                  <a:tcPr marL="0" marR="0" marT="0" marB="0" anchor="b" anchorCtr="0" horzOverflow="overflow">
                    <a:lnL w="12700">
                      <a:miter lim="400000"/>
                    </a:lnL>
                    <a:lnR w="12700">
                      <a:miter lim="400000"/>
                    </a:lnR>
                    <a:lnT w="12700">
                      <a:miter lim="400000"/>
                    </a:lnT>
                    <a:lnB w="12700">
                      <a:miter lim="400000"/>
                    </a:lnB>
                    <a:solidFill>
                      <a:srgbClr val="000000">
                        <a:alpha val="19999"/>
                      </a:srgbClr>
                    </a:solidFill>
                  </a:tcPr>
                </a:tc>
                <a:tc>
                  <a:txBody>
                    <a:bodyPr/>
                    <a:lstStyle/>
                    <a:p>
                      <a:pPr algn="ctr" defTabSz="457200">
                        <a:defRPr sz="1800"/>
                      </a:pPr>
                      <a:r>
                        <a:rPr sz="1200"/>
                        <a:t>3.7</a:t>
                      </a:r>
                    </a:p>
                  </a:txBody>
                  <a:tcPr marL="45704" marR="45704" marT="45704" marB="45704" anchor="t" anchorCtr="0" horzOverflow="overflow">
                    <a:lnL w="12700">
                      <a:miter lim="400000"/>
                    </a:lnL>
                    <a:lnR w="12700">
                      <a:miter lim="400000"/>
                    </a:lnR>
                    <a:lnT w="12700">
                      <a:miter lim="400000"/>
                    </a:lnT>
                    <a:lnB w="12700">
                      <a:miter lim="400000"/>
                    </a:lnB>
                    <a:solidFill>
                      <a:srgbClr val="000000">
                        <a:alpha val="19999"/>
                      </a:srgbClr>
                    </a:solidFill>
                  </a:tcPr>
                </a:tc>
              </a:tr>
              <a:tr h="273050">
                <a:tc>
                  <a:txBody>
                    <a:bodyPr/>
                    <a:lstStyle/>
                    <a:p>
                      <a:pPr algn="ctr">
                        <a:defRPr i="1"/>
                      </a:pPr>
                      <a:r>
                        <a:t>Sphingobacteriales</a:t>
                      </a:r>
                      <a:r>
                        <a:t> </a:t>
                      </a:r>
                      <a:r>
                        <a:rPr i="0"/>
                        <a:t>(class)</a:t>
                      </a:r>
                    </a:p>
                  </a:txBody>
                  <a:tcPr marL="0" marR="0" marT="0" marB="0" anchor="b" anchorCtr="0" horzOverflow="overflow">
                    <a:lnL w="12700">
                      <a:miter lim="400000"/>
                    </a:lnL>
                    <a:lnR w="12700">
                      <a:miter lim="400000"/>
                    </a:lnR>
                    <a:lnT w="12700">
                      <a:miter lim="400000"/>
                    </a:lnT>
                    <a:lnB w="12700">
                      <a:miter lim="400000"/>
                    </a:lnB>
                    <a:noFill/>
                  </a:tcPr>
                </a:tc>
                <a:tc>
                  <a:txBody>
                    <a:bodyPr/>
                    <a:lstStyle/>
                    <a:p>
                      <a:pPr algn="ctr">
                        <a:defRPr sz="1800"/>
                      </a:pPr>
                      <a:r>
                        <a:rPr sz="1200"/>
                        <a:t>3.1</a:t>
                      </a:r>
                    </a:p>
                  </a:txBody>
                  <a:tcPr marL="45704" marR="45704" marT="45704" marB="45704" anchor="t" anchorCtr="0" horzOverflow="overflow">
                    <a:lnL w="12700">
                      <a:miter lim="400000"/>
                    </a:lnL>
                    <a:lnR w="12700">
                      <a:miter lim="400000"/>
                    </a:lnR>
                    <a:lnT w="12700">
                      <a:miter lim="400000"/>
                    </a:lnT>
                    <a:lnB w="12700">
                      <a:miter lim="400000"/>
                    </a:lnB>
                    <a:noFill/>
                  </a:tcPr>
                </a:tc>
              </a:tr>
              <a:tr h="274637">
                <a:tc>
                  <a:txBody>
                    <a:bodyPr/>
                    <a:lstStyle/>
                    <a:p>
                      <a:pPr algn="ctr"/>
                      <a:r>
                        <a:t> </a:t>
                      </a:r>
                      <a:r>
                        <a:rPr i="1"/>
                        <a:t>Uncultured</a:t>
                      </a:r>
                      <a:r>
                        <a:rPr i="1"/>
                        <a:t> </a:t>
                      </a:r>
                      <a:r>
                        <a:rPr i="1"/>
                        <a:t>delta</a:t>
                      </a:r>
                      <a:r>
                        <a:rPr i="1"/>
                        <a:t> </a:t>
                      </a:r>
                      <a:r>
                        <a:rPr i="1"/>
                        <a:t>proteobacterium</a:t>
                      </a:r>
                    </a:p>
                  </a:txBody>
                  <a:tcPr marL="0" marR="0" marT="0" marB="0" anchor="b" anchorCtr="0" horzOverflow="overflow">
                    <a:lnL w="12700">
                      <a:miter lim="400000"/>
                    </a:lnL>
                    <a:lnR w="12700">
                      <a:miter lim="400000"/>
                    </a:lnR>
                    <a:lnT w="12700">
                      <a:miter lim="400000"/>
                    </a:lnT>
                    <a:lnB w="12700">
                      <a:solidFill>
                        <a:srgbClr val="000000"/>
                      </a:solidFill>
                    </a:lnB>
                    <a:solidFill>
                      <a:srgbClr val="000000">
                        <a:alpha val="19999"/>
                      </a:srgbClr>
                    </a:solidFill>
                  </a:tcPr>
                </a:tc>
                <a:tc>
                  <a:txBody>
                    <a:bodyPr/>
                    <a:lstStyle/>
                    <a:p>
                      <a:pPr algn="ctr">
                        <a:defRPr sz="1800"/>
                      </a:pPr>
                      <a:r>
                        <a:rPr sz="1200"/>
                        <a:t> 1.1</a:t>
                      </a:r>
                    </a:p>
                  </a:txBody>
                  <a:tcPr marL="45704" marR="45704" marT="45704" marB="45704" anchor="t" anchorCtr="0" horzOverflow="overflow">
                    <a:lnL w="12700">
                      <a:miter lim="400000"/>
                    </a:lnL>
                    <a:lnR w="12700">
                      <a:miter lim="400000"/>
                    </a:lnR>
                    <a:lnT w="12700">
                      <a:miter lim="400000"/>
                    </a:lnT>
                    <a:lnB w="12700">
                      <a:solidFill>
                        <a:srgbClr val="000000"/>
                      </a:solidFill>
                    </a:lnB>
                    <a:solidFill>
                      <a:srgbClr val="000000">
                        <a:alpha val="19999"/>
                      </a:srgbClr>
                    </a:solidFill>
                  </a:tcPr>
                </a:tc>
              </a:tr>
            </a:tbl>
          </a:graphicData>
        </a:graphic>
      </p:graphicFrame>
      <p:sp>
        <p:nvSpPr>
          <p:cNvPr id="573" name="16S rRNA gene annotation was carried out by lowest common ancestor algorithm.…"/>
          <p:cNvSpPr txBox="1"/>
          <p:nvPr/>
        </p:nvSpPr>
        <p:spPr>
          <a:xfrm>
            <a:off x="2014537" y="6142037"/>
            <a:ext cx="6875463" cy="4420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sz="1200">
                <a:solidFill>
                  <a:srgbClr val="0563C1"/>
                </a:solidFill>
                <a:latin typeface="+mj-lt"/>
                <a:ea typeface="+mj-ea"/>
                <a:cs typeface="+mj-cs"/>
                <a:sym typeface="Arial"/>
              </a:defRPr>
            </a:pPr>
            <a:r>
              <a:t>16S</a:t>
            </a:r>
            <a:r>
              <a:t> </a:t>
            </a:r>
            <a:r>
              <a:t>rRNA</a:t>
            </a:r>
            <a:r>
              <a:t> </a:t>
            </a:r>
            <a:r>
              <a:t>gene</a:t>
            </a:r>
            <a:r>
              <a:t> </a:t>
            </a:r>
            <a:r>
              <a:t>annotation</a:t>
            </a:r>
            <a:r>
              <a:t> </a:t>
            </a:r>
            <a:r>
              <a:t>was</a:t>
            </a:r>
            <a:r>
              <a:t> </a:t>
            </a:r>
            <a:r>
              <a:t>carried</a:t>
            </a:r>
            <a:r>
              <a:t> </a:t>
            </a:r>
            <a:r>
              <a:t>out</a:t>
            </a:r>
            <a:r>
              <a:t> </a:t>
            </a:r>
            <a:r>
              <a:t>by</a:t>
            </a:r>
            <a:r>
              <a:t> </a:t>
            </a:r>
            <a:r>
              <a:t>lowest</a:t>
            </a:r>
            <a:r>
              <a:t> </a:t>
            </a:r>
            <a:r>
              <a:t>common</a:t>
            </a:r>
            <a:r>
              <a:t> </a:t>
            </a:r>
            <a:r>
              <a:t>ancestor</a:t>
            </a:r>
            <a:r>
              <a:t> </a:t>
            </a:r>
            <a:r>
              <a:t>algorithm.</a:t>
            </a:r>
          </a:p>
          <a:p>
            <a:pPr lvl="1" algn="ctr">
              <a:defRPr sz="1200">
                <a:solidFill>
                  <a:srgbClr val="0563C1"/>
                </a:solidFill>
                <a:latin typeface="+mj-lt"/>
                <a:ea typeface="+mj-ea"/>
                <a:cs typeface="+mj-cs"/>
                <a:sym typeface="Arial"/>
              </a:defRPr>
            </a:pPr>
            <a:r>
              <a:t>Taxa</a:t>
            </a:r>
            <a:r>
              <a:t> </a:t>
            </a:r>
            <a:r>
              <a:t>with</a:t>
            </a:r>
            <a:r>
              <a:t> </a:t>
            </a:r>
            <a:r>
              <a:t>related</a:t>
            </a:r>
            <a:r>
              <a:t> </a:t>
            </a:r>
            <a:r>
              <a:t>percentage</a:t>
            </a:r>
            <a:r>
              <a:t> </a:t>
            </a:r>
            <a:r>
              <a:t>higher</a:t>
            </a:r>
            <a:r>
              <a:t> </a:t>
            </a:r>
            <a:r>
              <a:t>than</a:t>
            </a:r>
            <a:r>
              <a:t> </a:t>
            </a:r>
            <a:r>
              <a:t>1%</a:t>
            </a:r>
            <a:r>
              <a:t> </a:t>
            </a:r>
            <a:r>
              <a:t>were</a:t>
            </a:r>
            <a:r>
              <a:t> </a:t>
            </a:r>
            <a:r>
              <a:t>selected</a:t>
            </a:r>
            <a:r>
              <a:t> </a:t>
            </a:r>
            <a:r>
              <a:t>and</a:t>
            </a:r>
            <a:r>
              <a:t> </a:t>
            </a:r>
            <a:r>
              <a:t>presented</a:t>
            </a:r>
            <a:r>
              <a:t> </a:t>
            </a:r>
            <a:r>
              <a:t>in</a:t>
            </a:r>
            <a:r>
              <a:t> </a:t>
            </a:r>
            <a:r>
              <a:t>the</a:t>
            </a:r>
            <a:r>
              <a:t> </a:t>
            </a:r>
            <a:r>
              <a:t>table.</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Anammox community shifting during enrichment"/>
          <p:cNvSpPr txBox="1"/>
          <p:nvPr/>
        </p:nvSpPr>
        <p:spPr>
          <a:xfrm>
            <a:off x="109537" y="85725"/>
            <a:ext cx="8950326"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Anammox</a:t>
            </a:r>
            <a:r>
              <a:t> </a:t>
            </a:r>
            <a:r>
              <a:t>community</a:t>
            </a:r>
            <a:r>
              <a:t> </a:t>
            </a:r>
            <a:r>
              <a:t>shifting</a:t>
            </a:r>
            <a:r>
              <a:t> </a:t>
            </a:r>
            <a:r>
              <a:t>during</a:t>
            </a:r>
            <a:r>
              <a:t> </a:t>
            </a:r>
            <a:r>
              <a:t>enrichment</a:t>
            </a:r>
          </a:p>
        </p:txBody>
      </p:sp>
      <p:grpSp>
        <p:nvGrpSpPr>
          <p:cNvPr id="578" name="成组"/>
          <p:cNvGrpSpPr/>
          <p:nvPr/>
        </p:nvGrpSpPr>
        <p:grpSpPr>
          <a:xfrm>
            <a:off x="201167" y="646175"/>
            <a:ext cx="5693664" cy="6120386"/>
            <a:chOff x="0" y="0"/>
            <a:chExt cx="5693662" cy="6120384"/>
          </a:xfrm>
        </p:grpSpPr>
        <p:pic>
          <p:nvPicPr>
            <p:cNvPr id="576" name="image.png" descr="image.png"/>
            <p:cNvPicPr>
              <a:picLocks noChangeAspect="1"/>
            </p:cNvPicPr>
            <p:nvPr/>
          </p:nvPicPr>
          <p:blipFill>
            <a:blip r:embed="rId2">
              <a:extLst/>
            </a:blip>
            <a:stretch>
              <a:fillRect/>
            </a:stretch>
          </p:blipFill>
          <p:spPr>
            <a:xfrm>
              <a:off x="0" y="0"/>
              <a:ext cx="5693663" cy="6120385"/>
            </a:xfrm>
            <a:prstGeom prst="rect">
              <a:avLst/>
            </a:prstGeom>
            <a:ln w="12700" cap="flat">
              <a:noFill/>
              <a:miter lim="400000"/>
            </a:ln>
            <a:effectLst/>
          </p:spPr>
        </p:pic>
        <p:sp>
          <p:nvSpPr>
            <p:cNvPr id="577" name="Relative percentage of 16S rRNA gene abundance in anammox community (%)"/>
            <p:cNvSpPr txBox="1"/>
            <p:nvPr/>
          </p:nvSpPr>
          <p:spPr>
            <a:xfrm rot="16200000">
              <a:off x="-1425617" y="1657422"/>
              <a:ext cx="3484517" cy="4420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1">
                <a:defRPr sz="1200">
                  <a:solidFill>
                    <a:srgbClr val="0563C1"/>
                  </a:solidFill>
                  <a:latin typeface="+mj-lt"/>
                  <a:ea typeface="+mj-ea"/>
                  <a:cs typeface="+mj-cs"/>
                  <a:sym typeface="Arial"/>
                </a:defRPr>
              </a:pPr>
              <a:r>
                <a:t>Relative</a:t>
              </a:r>
              <a:r>
                <a:t> </a:t>
              </a:r>
              <a:r>
                <a:t>percentage</a:t>
              </a:r>
              <a:r>
                <a:t> </a:t>
              </a:r>
              <a:r>
                <a:t>of</a:t>
              </a:r>
              <a:r>
                <a:t> </a:t>
              </a:r>
              <a:r>
                <a:t>16S</a:t>
              </a:r>
              <a:r>
                <a:t> </a:t>
              </a:r>
              <a:r>
                <a:t>rRNA</a:t>
              </a:r>
              <a:r>
                <a:t> </a:t>
              </a:r>
              <a:r>
                <a:t>gene</a:t>
              </a:r>
              <a:r>
                <a:t> </a:t>
              </a:r>
              <a:r>
                <a:t>abundance</a:t>
              </a:r>
              <a:r>
                <a:t> </a:t>
              </a:r>
              <a:r>
                <a:t>in</a:t>
              </a:r>
              <a:r>
                <a:t> </a:t>
              </a:r>
              <a:r>
                <a:t>anammox</a:t>
              </a:r>
              <a:r>
                <a:t> </a:t>
              </a:r>
              <a:r>
                <a:t>community</a:t>
              </a:r>
              <a:r>
                <a:t> </a:t>
              </a:r>
              <a:r>
                <a:t>(%)</a:t>
              </a:r>
            </a:p>
          </p:txBody>
        </p:sp>
      </p:grpSp>
      <p:pic>
        <p:nvPicPr>
          <p:cNvPr id="579" name="image.png" descr="image.png"/>
          <p:cNvPicPr>
            <a:picLocks noChangeAspect="1"/>
          </p:cNvPicPr>
          <p:nvPr/>
        </p:nvPicPr>
        <p:blipFill>
          <a:blip r:embed="rId3">
            <a:extLst/>
          </a:blip>
          <a:stretch>
            <a:fillRect/>
          </a:stretch>
        </p:blipFill>
        <p:spPr>
          <a:xfrm>
            <a:off x="6162675" y="719137"/>
            <a:ext cx="2743200" cy="5121276"/>
          </a:xfrm>
          <a:prstGeom prst="rect">
            <a:avLst/>
          </a:prstGeom>
          <a:ln w="12700">
            <a:miter lim="400000"/>
          </a:ln>
        </p:spPr>
      </p:pic>
      <p:sp>
        <p:nvSpPr>
          <p:cNvPr id="580" name="Relative percentage of 16S rRNA gene abundance in anammox community (%)"/>
          <p:cNvSpPr txBox="1"/>
          <p:nvPr/>
        </p:nvSpPr>
        <p:spPr>
          <a:xfrm rot="16200000">
            <a:off x="5194664" y="1995122"/>
            <a:ext cx="2679701" cy="619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sz="1200">
                <a:solidFill>
                  <a:srgbClr val="0563C1"/>
                </a:solidFill>
                <a:latin typeface="+mj-lt"/>
                <a:ea typeface="+mj-ea"/>
                <a:cs typeface="+mj-cs"/>
                <a:sym typeface="Arial"/>
              </a:defRPr>
            </a:pPr>
            <a:r>
              <a:t>Relative</a:t>
            </a:r>
            <a:r>
              <a:t> </a:t>
            </a:r>
            <a:r>
              <a:t>percentage</a:t>
            </a:r>
            <a:r>
              <a:t> </a:t>
            </a:r>
            <a:r>
              <a:t>of</a:t>
            </a:r>
            <a:r>
              <a:t> </a:t>
            </a:r>
            <a:r>
              <a:t>16S</a:t>
            </a:r>
            <a:r>
              <a:t> </a:t>
            </a:r>
            <a:r>
              <a:t>rRNA</a:t>
            </a:r>
            <a:r>
              <a:t> </a:t>
            </a:r>
            <a:r>
              <a:t>gene</a:t>
            </a:r>
            <a:r>
              <a:t> </a:t>
            </a:r>
            <a:r>
              <a:t>abundance</a:t>
            </a:r>
            <a:r>
              <a:t> </a:t>
            </a:r>
            <a:r>
              <a:t>in</a:t>
            </a:r>
            <a:r>
              <a:t> </a:t>
            </a:r>
            <a:r>
              <a:t>anammox</a:t>
            </a:r>
            <a:r>
              <a:t> </a:t>
            </a:r>
            <a:r>
              <a:t>community</a:t>
            </a:r>
            <a:r>
              <a:t> </a:t>
            </a:r>
            <a:r>
              <a:t>(%)</a:t>
            </a:r>
          </a:p>
        </p:txBody>
      </p:sp>
      <p:sp>
        <p:nvSpPr>
          <p:cNvPr id="581" name="线条"/>
          <p:cNvSpPr/>
          <p:nvPr/>
        </p:nvSpPr>
        <p:spPr>
          <a:xfrm>
            <a:off x="6130924" y="782637"/>
            <a:ext cx="33339" cy="5795963"/>
          </a:xfrm>
          <a:prstGeom prst="line">
            <a:avLst/>
          </a:prstGeom>
          <a:ln w="12700">
            <a:solidFill>
              <a:srgbClr val="000000"/>
            </a:solidFill>
            <a:prstDash val="sysDash"/>
            <a:miter/>
          </a:ln>
        </p:spPr>
        <p:txBody>
          <a:bodyPr lIns="45719" rIns="45719"/>
          <a:lstStyle/>
          <a:p>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upporting information"/>
          <p:cNvSpPr txBox="1"/>
          <p:nvPr/>
        </p:nvSpPr>
        <p:spPr>
          <a:xfrm>
            <a:off x="-1" y="2641600"/>
            <a:ext cx="9144002" cy="48273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b="1">
                <a:latin typeface="Times New Roman"/>
                <a:ea typeface="Times New Roman"/>
                <a:cs typeface="Times New Roman"/>
                <a:sym typeface="Times New Roman"/>
              </a:defRPr>
            </a:pPr>
            <a:r>
              <a:t>Supporting</a:t>
            </a:r>
            <a:r>
              <a:t> </a:t>
            </a:r>
            <a:r>
              <a:t>information</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86" name="3rd step visualization"/>
          <p:cNvSpPr txBox="1"/>
          <p:nvPr/>
        </p:nvSpPr>
        <p:spPr>
          <a:xfrm>
            <a:off x="90487" y="712787"/>
            <a:ext cx="865822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3</a:t>
            </a:r>
            <a:r>
              <a:rPr baseline="30000"/>
              <a:t>rd</a:t>
            </a:r>
            <a:r>
              <a:t> </a:t>
            </a:r>
            <a:r>
              <a:t>step</a:t>
            </a:r>
            <a:r>
              <a:t> </a:t>
            </a:r>
            <a:r>
              <a:t>visualization</a:t>
            </a:r>
          </a:p>
        </p:txBody>
      </p:sp>
      <p:pic>
        <p:nvPicPr>
          <p:cNvPr id="587" name="image.png" descr="image.png"/>
          <p:cNvPicPr>
            <a:picLocks noChangeAspect="1"/>
          </p:cNvPicPr>
          <p:nvPr/>
        </p:nvPicPr>
        <p:blipFill>
          <a:blip r:embed="rId2">
            <a:extLst/>
          </a:blip>
          <a:stretch>
            <a:fillRect/>
          </a:stretch>
        </p:blipFill>
        <p:spPr>
          <a:xfrm>
            <a:off x="965200" y="1276350"/>
            <a:ext cx="6661150" cy="1752600"/>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Local Annotation of Query Against Silva Database"/>
          <p:cNvSpPr txBox="1"/>
          <p:nvPr/>
        </p:nvSpPr>
        <p:spPr>
          <a:xfrm>
            <a:off x="474662" y="87312"/>
            <a:ext cx="7889876" cy="8926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sp>
        <p:nvSpPr>
          <p:cNvPr id="590" name="3rd step visualization"/>
          <p:cNvSpPr txBox="1"/>
          <p:nvPr/>
        </p:nvSpPr>
        <p:spPr>
          <a:xfrm>
            <a:off x="90487" y="712787"/>
            <a:ext cx="8658226"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defRPr sz="2400">
                <a:solidFill>
                  <a:srgbClr val="0563C1"/>
                </a:solidFill>
                <a:latin typeface="+mj-lt"/>
                <a:ea typeface="+mj-ea"/>
                <a:cs typeface="+mj-cs"/>
                <a:sym typeface="Arial"/>
              </a:defRPr>
            </a:pPr>
            <a:r>
              <a:t>3</a:t>
            </a:r>
            <a:r>
              <a:rPr baseline="30000"/>
              <a:t>rd</a:t>
            </a:r>
            <a:r>
              <a:t> </a:t>
            </a:r>
            <a:r>
              <a:t>step</a:t>
            </a:r>
            <a:r>
              <a:t> </a:t>
            </a:r>
            <a:r>
              <a:t>visualization</a:t>
            </a:r>
          </a:p>
        </p:txBody>
      </p:sp>
      <p:pic>
        <p:nvPicPr>
          <p:cNvPr id="591" name="image.png" descr="image.png"/>
          <p:cNvPicPr>
            <a:picLocks noChangeAspect="1"/>
          </p:cNvPicPr>
          <p:nvPr/>
        </p:nvPicPr>
        <p:blipFill>
          <a:blip r:embed="rId2">
            <a:extLst/>
          </a:blip>
          <a:stretch>
            <a:fillRect/>
          </a:stretch>
        </p:blipFill>
        <p:spPr>
          <a:xfrm>
            <a:off x="368300" y="1174750"/>
            <a:ext cx="4364038" cy="3429000"/>
          </a:xfrm>
          <a:prstGeom prst="rect">
            <a:avLst/>
          </a:prstGeom>
          <a:ln w="12700">
            <a:miter lim="400000"/>
          </a:ln>
        </p:spPr>
      </p:pic>
      <p:pic>
        <p:nvPicPr>
          <p:cNvPr id="592" name="image.png" descr="image.png"/>
          <p:cNvPicPr>
            <a:picLocks noChangeAspect="1"/>
          </p:cNvPicPr>
          <p:nvPr/>
        </p:nvPicPr>
        <p:blipFill>
          <a:blip r:embed="rId3">
            <a:extLst/>
          </a:blip>
          <a:stretch>
            <a:fillRect/>
          </a:stretch>
        </p:blipFill>
        <p:spPr>
          <a:xfrm>
            <a:off x="3897312" y="2387600"/>
            <a:ext cx="4978401" cy="3911600"/>
          </a:xfrm>
          <a:prstGeom prst="rect">
            <a:avLst/>
          </a:prstGeom>
          <a:ln w="12700">
            <a:miter lim="400000"/>
          </a:ln>
        </p:spPr>
      </p:pic>
      <p:sp>
        <p:nvSpPr>
          <p:cNvPr id="593" name="椭圆形"/>
          <p:cNvSpPr/>
          <p:nvPr/>
        </p:nvSpPr>
        <p:spPr>
          <a:xfrm>
            <a:off x="160337" y="1433512"/>
            <a:ext cx="4572001" cy="406401"/>
          </a:xfrm>
          <a:prstGeom prst="ellipse">
            <a:avLst/>
          </a:prstGeom>
          <a:ln w="38100">
            <a:solidFill>
              <a:srgbClr val="FF0000"/>
            </a:solidFill>
            <a:miter/>
          </a:ln>
        </p:spPr>
        <p:txBody>
          <a:bodyPr lIns="45719" rIns="45719" anchor="ctr"/>
          <a:lstStyle/>
          <a:p>
            <a:pPr algn="ctr">
              <a:defRPr sz="1800">
                <a:solidFill>
                  <a:srgbClr val="FFFFFF"/>
                </a:solidFill>
              </a:defRPr>
            </a:pPr>
          </a:p>
        </p:txBody>
      </p:sp>
      <p:sp>
        <p:nvSpPr>
          <p:cNvPr id="594" name="椭圆形"/>
          <p:cNvSpPr/>
          <p:nvPr/>
        </p:nvSpPr>
        <p:spPr>
          <a:xfrm>
            <a:off x="6094412" y="4260850"/>
            <a:ext cx="2166938" cy="406400"/>
          </a:xfrm>
          <a:prstGeom prst="ellipse">
            <a:avLst/>
          </a:prstGeom>
          <a:ln w="38100">
            <a:solidFill>
              <a:srgbClr val="FF0000"/>
            </a:solidFill>
            <a:miter/>
          </a:ln>
        </p:spPr>
        <p:txBody>
          <a:bodyPr lIns="45719" rIns="45719" anchor="ctr"/>
          <a:lstStyle/>
          <a:p>
            <a:pPr algn="ctr">
              <a:defRPr sz="1800">
                <a:solidFill>
                  <a:srgbClr val="FFFFFF"/>
                </a:solidFill>
              </a:defRPr>
            </a:pPr>
          </a:p>
        </p:txBody>
      </p:sp>
      <p:pic>
        <p:nvPicPr>
          <p:cNvPr id="595" name="image.png" descr="image.png"/>
          <p:cNvPicPr>
            <a:picLocks noChangeAspect="1"/>
          </p:cNvPicPr>
          <p:nvPr/>
        </p:nvPicPr>
        <p:blipFill>
          <a:blip r:embed="rId4">
            <a:extLst/>
          </a:blip>
          <a:stretch>
            <a:fillRect/>
          </a:stretch>
        </p:blipFill>
        <p:spPr>
          <a:xfrm>
            <a:off x="2446337" y="5273675"/>
            <a:ext cx="3700463" cy="1087438"/>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Local Annotation of Query Against Silva Database"/>
          <p:cNvSpPr txBox="1"/>
          <p:nvPr/>
        </p:nvSpPr>
        <p:spPr>
          <a:xfrm>
            <a:off x="539750" y="260350"/>
            <a:ext cx="7889875" cy="8926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solidFill>
                  <a:srgbClr val="0563C1"/>
                </a:solidFill>
                <a:latin typeface="+mj-lt"/>
                <a:ea typeface="+mj-ea"/>
                <a:cs typeface="+mj-cs"/>
                <a:sym typeface="Arial"/>
              </a:defRPr>
            </a:pPr>
            <a:r>
              <a:t>Local</a:t>
            </a:r>
            <a:r>
              <a:t> </a:t>
            </a:r>
            <a:r>
              <a:t>Annotation</a:t>
            </a:r>
            <a:r>
              <a:t> </a:t>
            </a:r>
            <a:r>
              <a:t>of</a:t>
            </a:r>
            <a:r>
              <a:t> </a:t>
            </a:r>
            <a:r>
              <a:t>Query</a:t>
            </a:r>
            <a:r>
              <a:t> </a:t>
            </a:r>
            <a:r>
              <a:t>Against</a:t>
            </a:r>
            <a:r>
              <a:t> </a:t>
            </a:r>
            <a:r>
              <a:t>Silva</a:t>
            </a:r>
            <a:r>
              <a:t> </a:t>
            </a:r>
            <a:r>
              <a:t>Database</a:t>
            </a:r>
          </a:p>
        </p:txBody>
      </p:sp>
      <p:pic>
        <p:nvPicPr>
          <p:cNvPr id="598" name="image.png" descr="image.png"/>
          <p:cNvPicPr>
            <a:picLocks noChangeAspect="1"/>
          </p:cNvPicPr>
          <p:nvPr/>
        </p:nvPicPr>
        <p:blipFill>
          <a:blip r:embed="rId2">
            <a:extLst/>
          </a:blip>
          <a:stretch>
            <a:fillRect/>
          </a:stretch>
        </p:blipFill>
        <p:spPr>
          <a:xfrm>
            <a:off x="0" y="1778000"/>
            <a:ext cx="9144000" cy="236855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Let’s Try a Real Database"/>
          <p:cNvSpPr txBox="1"/>
          <p:nvPr/>
        </p:nvSpPr>
        <p:spPr>
          <a:xfrm>
            <a:off x="-1" y="462597"/>
            <a:ext cx="9144002"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algn="ctr">
              <a:defRPr>
                <a:latin typeface="+mj-lt"/>
                <a:ea typeface="+mj-ea"/>
                <a:cs typeface="+mj-cs"/>
                <a:sym typeface="Arial"/>
              </a:defRPr>
            </a:pPr>
            <a:r>
              <a:t>Let’s Try a Real Database</a:t>
            </a:r>
          </a:p>
        </p:txBody>
      </p:sp>
      <p:sp>
        <p:nvSpPr>
          <p:cNvPr id="280" name="“爱之初体验”…"/>
          <p:cNvSpPr txBox="1"/>
          <p:nvPr/>
        </p:nvSpPr>
        <p:spPr>
          <a:xfrm>
            <a:off x="296465" y="1188021"/>
            <a:ext cx="8551070" cy="4278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a:lnSpc>
                <a:spcPct val="150000"/>
              </a:lnSpc>
              <a:defRPr>
                <a:latin typeface="+mj-lt"/>
                <a:ea typeface="+mj-ea"/>
                <a:cs typeface="+mj-cs"/>
                <a:sym typeface="Arial"/>
              </a:defRPr>
            </a:pPr>
            <a:r>
              <a:t>“爱之初体验”</a:t>
            </a:r>
          </a:p>
          <a:p>
            <a:pPr lvl="2">
              <a:lnSpc>
                <a:spcPct val="150000"/>
              </a:lnSpc>
              <a:defRPr>
                <a:latin typeface="+mj-lt"/>
                <a:ea typeface="+mj-ea"/>
                <a:cs typeface="+mj-cs"/>
                <a:sym typeface="Arial"/>
              </a:defRPr>
            </a:pPr>
          </a:p>
          <a:p>
            <a:pPr lvl="2">
              <a:lnSpc>
                <a:spcPct val="150000"/>
              </a:lnSpc>
              <a:defRPr>
                <a:latin typeface="+mj-lt"/>
                <a:ea typeface="+mj-ea"/>
                <a:cs typeface="+mj-cs"/>
                <a:sym typeface="Arial"/>
              </a:defRPr>
            </a:pPr>
            <a:r>
              <a:t>A small sub-database extracted from KEGG database</a:t>
            </a:r>
          </a:p>
          <a:p>
            <a:pPr lvl="2">
              <a:lnSpc>
                <a:spcPct val="150000"/>
              </a:lnSpc>
              <a:defRPr>
                <a:latin typeface="+mj-lt"/>
                <a:ea typeface="+mj-ea"/>
                <a:cs typeface="+mj-cs"/>
                <a:sym typeface="Arial"/>
              </a:defRPr>
            </a:pPr>
            <a:r>
              <a:t>&amp;</a:t>
            </a:r>
          </a:p>
          <a:p>
            <a:pPr lvl="2">
              <a:lnSpc>
                <a:spcPct val="150000"/>
              </a:lnSpc>
              <a:defRPr>
                <a:latin typeface="+mj-lt"/>
                <a:ea typeface="+mj-ea"/>
                <a:cs typeface="+mj-cs"/>
                <a:sym typeface="Arial"/>
              </a:defRPr>
            </a:pPr>
            <a:r>
              <a:t>A small 16S rRNA gene database extracted from Silva-SSU database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Let’s Try a Real Database"/>
          <p:cNvSpPr txBox="1"/>
          <p:nvPr/>
        </p:nvSpPr>
        <p:spPr>
          <a:xfrm>
            <a:off x="-1" y="462597"/>
            <a:ext cx="9144002" cy="4862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algn="ctr">
              <a:defRPr>
                <a:latin typeface="+mj-lt"/>
                <a:ea typeface="+mj-ea"/>
                <a:cs typeface="+mj-cs"/>
                <a:sym typeface="Arial"/>
              </a:defRPr>
            </a:pPr>
            <a:r>
              <a:t>Let’s Try a Real Database</a:t>
            </a:r>
          </a:p>
        </p:txBody>
      </p:sp>
      <p:sp>
        <p:nvSpPr>
          <p:cNvPr id="283" name="Query (你自己):…"/>
          <p:cNvSpPr txBox="1"/>
          <p:nvPr/>
        </p:nvSpPr>
        <p:spPr>
          <a:xfrm>
            <a:off x="296465" y="984821"/>
            <a:ext cx="8551070" cy="56561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2">
              <a:lnSpc>
                <a:spcPct val="150000"/>
              </a:lnSpc>
              <a:defRPr>
                <a:latin typeface="+mj-lt"/>
                <a:ea typeface="+mj-ea"/>
                <a:cs typeface="+mj-cs"/>
                <a:sym typeface="Arial"/>
              </a:defRPr>
            </a:pPr>
            <a:r>
              <a:t>Query (你自己):</a:t>
            </a:r>
          </a:p>
          <a:p>
            <a:pPr lvl="3">
              <a:lnSpc>
                <a:spcPct val="150000"/>
              </a:lnSpc>
              <a:defRPr>
                <a:latin typeface="+mj-lt"/>
                <a:ea typeface="+mj-ea"/>
                <a:cs typeface="+mj-cs"/>
                <a:sym typeface="Arial"/>
              </a:defRPr>
            </a:pPr>
            <a:r>
              <a:t>E Coli. Sequence</a:t>
            </a:r>
          </a:p>
          <a:p>
            <a:pPr lvl="3">
              <a:lnSpc>
                <a:spcPct val="150000"/>
              </a:lnSpc>
              <a:defRPr>
                <a:latin typeface="+mj-lt"/>
                <a:ea typeface="+mj-ea"/>
                <a:cs typeface="+mj-cs"/>
                <a:sym typeface="Arial"/>
              </a:defRPr>
            </a:pPr>
            <a:r>
              <a:t>Which Sequences?</a:t>
            </a:r>
          </a:p>
          <a:p>
            <a:pPr lvl="3">
              <a:lnSpc>
                <a:spcPct val="150000"/>
              </a:lnSpc>
              <a:defRPr>
                <a:latin typeface="+mj-lt"/>
                <a:ea typeface="+mj-ea"/>
                <a:cs typeface="+mj-cs"/>
                <a:sym typeface="Arial"/>
              </a:defRPr>
            </a:pPr>
            <a:r>
              <a:t>Genomic sequence?  </a:t>
            </a:r>
          </a:p>
          <a:p>
            <a:pPr lvl="3">
              <a:lnSpc>
                <a:spcPct val="150000"/>
              </a:lnSpc>
              <a:defRPr>
                <a:latin typeface="+mj-lt"/>
                <a:ea typeface="+mj-ea"/>
                <a:cs typeface="+mj-cs"/>
                <a:sym typeface="Arial"/>
              </a:defRPr>
            </a:pPr>
            <a:r>
              <a:t>ORFs sequences?</a:t>
            </a:r>
          </a:p>
          <a:p>
            <a:pPr lvl="3">
              <a:lnSpc>
                <a:spcPct val="150000"/>
              </a:lnSpc>
              <a:defRPr>
                <a:latin typeface="+mj-lt"/>
                <a:ea typeface="+mj-ea"/>
                <a:cs typeface="+mj-cs"/>
                <a:sym typeface="Arial"/>
              </a:defRPr>
            </a:pPr>
          </a:p>
          <a:p>
            <a:pPr lvl="3">
              <a:lnSpc>
                <a:spcPct val="150000"/>
              </a:lnSpc>
              <a:defRPr>
                <a:latin typeface="+mj-lt"/>
                <a:ea typeface="+mj-ea"/>
                <a:cs typeface="+mj-cs"/>
                <a:sym typeface="Arial"/>
              </a:defRPr>
            </a:pPr>
            <a:r>
              <a:t>VS. Database (潜在男友或者女友):</a:t>
            </a:r>
          </a:p>
          <a:p>
            <a:pPr lvl="3" marL="1898315" indent="-374315">
              <a:lnSpc>
                <a:spcPct val="150000"/>
              </a:lnSpc>
              <a:buSzPct val="100000"/>
              <a:buAutoNum type="arabicPeriod" startAt="1"/>
              <a:defRPr>
                <a:latin typeface="+mj-lt"/>
                <a:ea typeface="+mj-ea"/>
                <a:cs typeface="+mj-cs"/>
                <a:sym typeface="Arial"/>
              </a:defRPr>
            </a:pPr>
            <a:r>
              <a:t>KEGG sub-db;</a:t>
            </a:r>
          </a:p>
          <a:p>
            <a:pPr lvl="3" marL="1898315" indent="-374315">
              <a:lnSpc>
                <a:spcPct val="150000"/>
              </a:lnSpc>
              <a:buSzPct val="100000"/>
              <a:buAutoNum type="arabicPeriod" startAt="1"/>
              <a:defRPr>
                <a:latin typeface="+mj-lt"/>
                <a:ea typeface="+mj-ea"/>
                <a:cs typeface="+mj-cs"/>
                <a:sym typeface="Arial"/>
              </a:defRPr>
            </a:pPr>
            <a:r>
              <a:t>SSU sub-db</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Prepare Your Dataset"/>
          <p:cNvSpPr txBox="1"/>
          <p:nvPr/>
        </p:nvSpPr>
        <p:spPr>
          <a:xfrm>
            <a:off x="400050" y="193675"/>
            <a:ext cx="8343900"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Prepare Your Dataset</a:t>
            </a:r>
          </a:p>
        </p:txBody>
      </p:sp>
      <p:pic>
        <p:nvPicPr>
          <p:cNvPr id="286" name="3E7957D4-47CE-4EAC-B39D-1D845114C5D2.png" descr="3E7957D4-47CE-4EAC-B39D-1D845114C5D2.png"/>
          <p:cNvPicPr>
            <a:picLocks noChangeAspect="1"/>
          </p:cNvPicPr>
          <p:nvPr/>
        </p:nvPicPr>
        <p:blipFill>
          <a:blip r:embed="rId2">
            <a:extLst/>
          </a:blip>
          <a:stretch>
            <a:fillRect/>
          </a:stretch>
        </p:blipFill>
        <p:spPr>
          <a:xfrm>
            <a:off x="127284" y="763297"/>
            <a:ext cx="5464468" cy="3786629"/>
          </a:xfrm>
          <a:prstGeom prst="rect">
            <a:avLst/>
          </a:prstGeom>
          <a:ln w="12700">
            <a:miter lim="400000"/>
          </a:ln>
        </p:spPr>
      </p:pic>
      <p:pic>
        <p:nvPicPr>
          <p:cNvPr id="287" name="69C45188-90E5-4201-B1CE-1925849FEBB0.png" descr="69C45188-90E5-4201-B1CE-1925849FEBB0.png"/>
          <p:cNvPicPr>
            <a:picLocks noChangeAspect="1"/>
          </p:cNvPicPr>
          <p:nvPr/>
        </p:nvPicPr>
        <p:blipFill>
          <a:blip r:embed="rId3">
            <a:extLst/>
          </a:blip>
          <a:stretch>
            <a:fillRect/>
          </a:stretch>
        </p:blipFill>
        <p:spPr>
          <a:xfrm>
            <a:off x="2323973" y="3973679"/>
            <a:ext cx="6153717" cy="2363984"/>
          </a:xfrm>
          <a:prstGeom prst="rect">
            <a:avLst/>
          </a:prstGeom>
          <a:ln w="12700">
            <a:miter lim="400000"/>
          </a:ln>
        </p:spPr>
      </p:pic>
      <p:sp>
        <p:nvSpPr>
          <p:cNvPr id="288" name="矩形"/>
          <p:cNvSpPr/>
          <p:nvPr/>
        </p:nvSpPr>
        <p:spPr>
          <a:xfrm>
            <a:off x="3933676" y="5334644"/>
            <a:ext cx="886967" cy="474540"/>
          </a:xfrm>
          <a:prstGeom prst="rect">
            <a:avLst/>
          </a:prstGeom>
          <a:ln w="76200">
            <a:solidFill>
              <a:srgbClr val="FF2600"/>
            </a:solidFill>
          </a:ln>
        </p:spPr>
        <p:txBody>
          <a:bodyPr lIns="45719" rIns="45719"/>
          <a:lstStyle/>
          <a:p>
            <a:pPr/>
          </a:p>
        </p:txBody>
      </p:sp>
      <p:sp>
        <p:nvSpPr>
          <p:cNvPr id="289" name="https://www.ncbi.nlm.nih.gov/genome/?term=e+coli+completeness+genome"/>
          <p:cNvSpPr txBox="1"/>
          <p:nvPr/>
        </p:nvSpPr>
        <p:spPr>
          <a:xfrm>
            <a:off x="5644609" y="1305881"/>
            <a:ext cx="3329207" cy="20491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600">
                <a:latin typeface="+mj-lt"/>
                <a:ea typeface="+mj-ea"/>
                <a:cs typeface="+mj-cs"/>
                <a:sym typeface="Arial"/>
              </a:defRPr>
            </a:lvl1pPr>
          </a:lstStyle>
          <a:p>
            <a:pPr/>
            <a:r>
              <a:t>https://www.ncbi.nlm.nih.gov/genome/?term=e+coli+completeness+genome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Prepare Your Dataset"/>
          <p:cNvSpPr txBox="1"/>
          <p:nvPr/>
        </p:nvSpPr>
        <p:spPr>
          <a:xfrm>
            <a:off x="400050" y="193675"/>
            <a:ext cx="8343900" cy="4862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algn="ctr">
              <a:defRPr>
                <a:latin typeface="+mj-lt"/>
                <a:ea typeface="+mj-ea"/>
                <a:cs typeface="+mj-cs"/>
                <a:sym typeface="Arial"/>
              </a:defRPr>
            </a:pPr>
            <a:r>
              <a:t>Prepare Your Dataset</a:t>
            </a:r>
          </a:p>
        </p:txBody>
      </p:sp>
      <p:sp>
        <p:nvSpPr>
          <p:cNvPr id="292" name="https://www.ncbi.nlm.nih.gov/nuccore/NC_002695.1"/>
          <p:cNvSpPr txBox="1"/>
          <p:nvPr/>
        </p:nvSpPr>
        <p:spPr>
          <a:xfrm>
            <a:off x="141276" y="5192081"/>
            <a:ext cx="8641315" cy="47433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600">
                <a:latin typeface="+mj-lt"/>
                <a:ea typeface="+mj-ea"/>
                <a:cs typeface="+mj-cs"/>
                <a:sym typeface="Arial"/>
              </a:defRPr>
            </a:lvl1pPr>
          </a:lstStyle>
          <a:p>
            <a:pPr/>
            <a:r>
              <a:t>https://www.ncbi.nlm.nih.gov/nuccore/NC_002695.1</a:t>
            </a:r>
          </a:p>
        </p:txBody>
      </p:sp>
      <p:pic>
        <p:nvPicPr>
          <p:cNvPr id="293" name="BD44E76A-A501-4548-A576-88C2019EFD25.png" descr="BD44E76A-A501-4548-A576-88C2019EFD25.png"/>
          <p:cNvPicPr>
            <a:picLocks noChangeAspect="1"/>
          </p:cNvPicPr>
          <p:nvPr/>
        </p:nvPicPr>
        <p:blipFill>
          <a:blip r:embed="rId2">
            <a:extLst/>
          </a:blip>
          <a:stretch>
            <a:fillRect/>
          </a:stretch>
        </p:blipFill>
        <p:spPr>
          <a:xfrm>
            <a:off x="140291" y="1182301"/>
            <a:ext cx="8863418" cy="3013760"/>
          </a:xfrm>
          <a:prstGeom prst="rect">
            <a:avLst/>
          </a:prstGeom>
          <a:ln w="12700">
            <a:miter lim="400000"/>
          </a:ln>
        </p:spPr>
      </p:pic>
      <p:sp>
        <p:nvSpPr>
          <p:cNvPr id="294" name="矩形"/>
          <p:cNvSpPr/>
          <p:nvPr/>
        </p:nvSpPr>
        <p:spPr>
          <a:xfrm>
            <a:off x="6933323" y="1253711"/>
            <a:ext cx="2169865" cy="2344019"/>
          </a:xfrm>
          <a:prstGeom prst="rect">
            <a:avLst/>
          </a:prstGeom>
          <a:ln w="76200">
            <a:solidFill>
              <a:srgbClr val="FF2600"/>
            </a:solidFill>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